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1" r:id="rId2"/>
    <p:sldId id="282" r:id="rId3"/>
    <p:sldId id="283" r:id="rId4"/>
    <p:sldId id="296" r:id="rId5"/>
    <p:sldId id="297" r:id="rId6"/>
    <p:sldId id="286" r:id="rId7"/>
    <p:sldId id="287" r:id="rId8"/>
    <p:sldId id="288" r:id="rId9"/>
    <p:sldId id="293" r:id="rId10"/>
    <p:sldId id="294" r:id="rId11"/>
    <p:sldId id="29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180F3A"/>
    <a:srgbClr val="0F092D"/>
    <a:srgbClr val="000200"/>
    <a:srgbClr val="070010"/>
    <a:srgbClr val="BE3BBD"/>
    <a:srgbClr val="6D2F9C"/>
    <a:srgbClr val="8422DA"/>
    <a:srgbClr val="277CC1"/>
    <a:srgbClr val="20448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62" d="100"/>
          <a:sy n="62" d="100"/>
        </p:scale>
        <p:origin x="828"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jpeg>
</file>

<file path=ppt/media/image3.jpeg>
</file>

<file path=ppt/media/image4.jpeg>
</file>

<file path=ppt/media/image5.jpeg>
</file>

<file path=ppt/media/image6.jpeg>
</file>

<file path=ppt/media/image7.jpe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510B0-9B5A-8E59-A2EB-69447A7DB2C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978D02D-7797-183D-44B3-9802ADA1E8B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5E95435-7478-3760-D3A9-CA331BB6285A}"/>
              </a:ext>
            </a:extLst>
          </p:cNvPr>
          <p:cNvSpPr>
            <a:spLocks noGrp="1"/>
          </p:cNvSpPr>
          <p:nvPr>
            <p:ph type="dt" sz="half" idx="10"/>
          </p:nvPr>
        </p:nvSpPr>
        <p:spPr/>
        <p:txBody>
          <a:bodyPr/>
          <a:lstStyle/>
          <a:p>
            <a:fld id="{A1EDD202-3C45-4620-9B63-577FB3FD5FD9}" type="datetimeFigureOut">
              <a:rPr lang="en-US" smtClean="0"/>
              <a:t>5/25/2024</a:t>
            </a:fld>
            <a:endParaRPr lang="en-US"/>
          </a:p>
        </p:txBody>
      </p:sp>
      <p:sp>
        <p:nvSpPr>
          <p:cNvPr id="5" name="Footer Placeholder 4">
            <a:extLst>
              <a:ext uri="{FF2B5EF4-FFF2-40B4-BE49-F238E27FC236}">
                <a16:creationId xmlns:a16="http://schemas.microsoft.com/office/drawing/2014/main" id="{80A2683D-3A62-7E77-D5D1-802704AD72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2B40AE-1FC3-8ECC-5F80-9FDD8CC9F5DE}"/>
              </a:ext>
            </a:extLst>
          </p:cNvPr>
          <p:cNvSpPr>
            <a:spLocks noGrp="1"/>
          </p:cNvSpPr>
          <p:nvPr>
            <p:ph type="sldNum" sz="quarter" idx="12"/>
          </p:nvPr>
        </p:nvSpPr>
        <p:spPr/>
        <p:txBody>
          <a:bodyPr/>
          <a:lstStyle/>
          <a:p>
            <a:fld id="{E6D978BA-E736-4AD7-9EFE-213DB00532C0}" type="slidenum">
              <a:rPr lang="en-US" smtClean="0"/>
              <a:t>‹#›</a:t>
            </a:fld>
            <a:endParaRPr lang="en-US"/>
          </a:p>
        </p:txBody>
      </p:sp>
    </p:spTree>
    <p:extLst>
      <p:ext uri="{BB962C8B-B14F-4D97-AF65-F5344CB8AC3E}">
        <p14:creationId xmlns:p14="http://schemas.microsoft.com/office/powerpoint/2010/main" val="27485315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6EAF9-6B90-026F-EBF1-6B557F1EFE5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5C959CF-1988-FACD-BCF6-02CFB4235FE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9FC138-FDC4-DFB3-E049-E0B4B572B77B}"/>
              </a:ext>
            </a:extLst>
          </p:cNvPr>
          <p:cNvSpPr>
            <a:spLocks noGrp="1"/>
          </p:cNvSpPr>
          <p:nvPr>
            <p:ph type="dt" sz="half" idx="10"/>
          </p:nvPr>
        </p:nvSpPr>
        <p:spPr/>
        <p:txBody>
          <a:bodyPr/>
          <a:lstStyle/>
          <a:p>
            <a:fld id="{A1EDD202-3C45-4620-9B63-577FB3FD5FD9}" type="datetimeFigureOut">
              <a:rPr lang="en-US" smtClean="0"/>
              <a:t>5/25/2024</a:t>
            </a:fld>
            <a:endParaRPr lang="en-US"/>
          </a:p>
        </p:txBody>
      </p:sp>
      <p:sp>
        <p:nvSpPr>
          <p:cNvPr id="5" name="Footer Placeholder 4">
            <a:extLst>
              <a:ext uri="{FF2B5EF4-FFF2-40B4-BE49-F238E27FC236}">
                <a16:creationId xmlns:a16="http://schemas.microsoft.com/office/drawing/2014/main" id="{084C5DB6-17FF-1E20-F39B-09776E181D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61EA9D-3FF7-E244-0830-9FFC687EE777}"/>
              </a:ext>
            </a:extLst>
          </p:cNvPr>
          <p:cNvSpPr>
            <a:spLocks noGrp="1"/>
          </p:cNvSpPr>
          <p:nvPr>
            <p:ph type="sldNum" sz="quarter" idx="12"/>
          </p:nvPr>
        </p:nvSpPr>
        <p:spPr/>
        <p:txBody>
          <a:bodyPr/>
          <a:lstStyle/>
          <a:p>
            <a:fld id="{E6D978BA-E736-4AD7-9EFE-213DB00532C0}" type="slidenum">
              <a:rPr lang="en-US" smtClean="0"/>
              <a:t>‹#›</a:t>
            </a:fld>
            <a:endParaRPr lang="en-US"/>
          </a:p>
        </p:txBody>
      </p:sp>
    </p:spTree>
    <p:extLst>
      <p:ext uri="{BB962C8B-B14F-4D97-AF65-F5344CB8AC3E}">
        <p14:creationId xmlns:p14="http://schemas.microsoft.com/office/powerpoint/2010/main" val="36291043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55379E6-E6A1-36CA-6A66-5CFFC734001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43D70E8-1032-6A92-1517-5A134DD38F4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56AA46-7B5B-77C7-55C8-D7F4ED381823}"/>
              </a:ext>
            </a:extLst>
          </p:cNvPr>
          <p:cNvSpPr>
            <a:spLocks noGrp="1"/>
          </p:cNvSpPr>
          <p:nvPr>
            <p:ph type="dt" sz="half" idx="10"/>
          </p:nvPr>
        </p:nvSpPr>
        <p:spPr/>
        <p:txBody>
          <a:bodyPr/>
          <a:lstStyle/>
          <a:p>
            <a:fld id="{A1EDD202-3C45-4620-9B63-577FB3FD5FD9}" type="datetimeFigureOut">
              <a:rPr lang="en-US" smtClean="0"/>
              <a:t>5/25/2024</a:t>
            </a:fld>
            <a:endParaRPr lang="en-US"/>
          </a:p>
        </p:txBody>
      </p:sp>
      <p:sp>
        <p:nvSpPr>
          <p:cNvPr id="5" name="Footer Placeholder 4">
            <a:extLst>
              <a:ext uri="{FF2B5EF4-FFF2-40B4-BE49-F238E27FC236}">
                <a16:creationId xmlns:a16="http://schemas.microsoft.com/office/drawing/2014/main" id="{19C5EBDC-7CA4-7DAA-0762-CBFEFBA354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C9880F-4161-592D-D795-35122C75BA49}"/>
              </a:ext>
            </a:extLst>
          </p:cNvPr>
          <p:cNvSpPr>
            <a:spLocks noGrp="1"/>
          </p:cNvSpPr>
          <p:nvPr>
            <p:ph type="sldNum" sz="quarter" idx="12"/>
          </p:nvPr>
        </p:nvSpPr>
        <p:spPr/>
        <p:txBody>
          <a:bodyPr/>
          <a:lstStyle/>
          <a:p>
            <a:fld id="{E6D978BA-E736-4AD7-9EFE-213DB00532C0}" type="slidenum">
              <a:rPr lang="en-US" smtClean="0"/>
              <a:t>‹#›</a:t>
            </a:fld>
            <a:endParaRPr lang="en-US"/>
          </a:p>
        </p:txBody>
      </p:sp>
    </p:spTree>
    <p:extLst>
      <p:ext uri="{BB962C8B-B14F-4D97-AF65-F5344CB8AC3E}">
        <p14:creationId xmlns:p14="http://schemas.microsoft.com/office/powerpoint/2010/main" val="31099894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67E5D-C36E-A56A-C96A-80B550458B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08FD907-66BC-5E95-A428-A641CC7E57E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C7D62A-0B02-D5B2-2507-DF9294DF5625}"/>
              </a:ext>
            </a:extLst>
          </p:cNvPr>
          <p:cNvSpPr>
            <a:spLocks noGrp="1"/>
          </p:cNvSpPr>
          <p:nvPr>
            <p:ph type="dt" sz="half" idx="10"/>
          </p:nvPr>
        </p:nvSpPr>
        <p:spPr/>
        <p:txBody>
          <a:bodyPr/>
          <a:lstStyle/>
          <a:p>
            <a:fld id="{A1EDD202-3C45-4620-9B63-577FB3FD5FD9}" type="datetimeFigureOut">
              <a:rPr lang="en-US" smtClean="0"/>
              <a:t>5/25/2024</a:t>
            </a:fld>
            <a:endParaRPr lang="en-US"/>
          </a:p>
        </p:txBody>
      </p:sp>
      <p:sp>
        <p:nvSpPr>
          <p:cNvPr id="5" name="Footer Placeholder 4">
            <a:extLst>
              <a:ext uri="{FF2B5EF4-FFF2-40B4-BE49-F238E27FC236}">
                <a16:creationId xmlns:a16="http://schemas.microsoft.com/office/drawing/2014/main" id="{F82D3774-D4AA-2119-2EFF-D5296D8A36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B0E9DD-C64D-7E82-A549-3A150EB39A86}"/>
              </a:ext>
            </a:extLst>
          </p:cNvPr>
          <p:cNvSpPr>
            <a:spLocks noGrp="1"/>
          </p:cNvSpPr>
          <p:nvPr>
            <p:ph type="sldNum" sz="quarter" idx="12"/>
          </p:nvPr>
        </p:nvSpPr>
        <p:spPr/>
        <p:txBody>
          <a:bodyPr/>
          <a:lstStyle/>
          <a:p>
            <a:fld id="{E6D978BA-E736-4AD7-9EFE-213DB00532C0}" type="slidenum">
              <a:rPr lang="en-US" smtClean="0"/>
              <a:t>‹#›</a:t>
            </a:fld>
            <a:endParaRPr lang="en-US"/>
          </a:p>
        </p:txBody>
      </p:sp>
    </p:spTree>
    <p:extLst>
      <p:ext uri="{BB962C8B-B14F-4D97-AF65-F5344CB8AC3E}">
        <p14:creationId xmlns:p14="http://schemas.microsoft.com/office/powerpoint/2010/main" val="8174691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2E7ED-A7BB-69AA-CA26-8F9CDD1B5D6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77B5FEB-7FF0-8E55-3FEE-250C01486CA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F4B6234-FF05-A794-0AB3-91EAAB72E22B}"/>
              </a:ext>
            </a:extLst>
          </p:cNvPr>
          <p:cNvSpPr>
            <a:spLocks noGrp="1"/>
          </p:cNvSpPr>
          <p:nvPr>
            <p:ph type="dt" sz="half" idx="10"/>
          </p:nvPr>
        </p:nvSpPr>
        <p:spPr/>
        <p:txBody>
          <a:bodyPr/>
          <a:lstStyle/>
          <a:p>
            <a:fld id="{A1EDD202-3C45-4620-9B63-577FB3FD5FD9}" type="datetimeFigureOut">
              <a:rPr lang="en-US" smtClean="0"/>
              <a:t>5/25/2024</a:t>
            </a:fld>
            <a:endParaRPr lang="en-US"/>
          </a:p>
        </p:txBody>
      </p:sp>
      <p:sp>
        <p:nvSpPr>
          <p:cNvPr id="5" name="Footer Placeholder 4">
            <a:extLst>
              <a:ext uri="{FF2B5EF4-FFF2-40B4-BE49-F238E27FC236}">
                <a16:creationId xmlns:a16="http://schemas.microsoft.com/office/drawing/2014/main" id="{52236409-8341-B681-B630-6C62A57382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C71E0A-8BA0-C839-2FEE-7459E4A8163B}"/>
              </a:ext>
            </a:extLst>
          </p:cNvPr>
          <p:cNvSpPr>
            <a:spLocks noGrp="1"/>
          </p:cNvSpPr>
          <p:nvPr>
            <p:ph type="sldNum" sz="quarter" idx="12"/>
          </p:nvPr>
        </p:nvSpPr>
        <p:spPr/>
        <p:txBody>
          <a:bodyPr/>
          <a:lstStyle/>
          <a:p>
            <a:fld id="{E6D978BA-E736-4AD7-9EFE-213DB00532C0}" type="slidenum">
              <a:rPr lang="en-US" smtClean="0"/>
              <a:t>‹#›</a:t>
            </a:fld>
            <a:endParaRPr lang="en-US"/>
          </a:p>
        </p:txBody>
      </p:sp>
    </p:spTree>
    <p:extLst>
      <p:ext uri="{BB962C8B-B14F-4D97-AF65-F5344CB8AC3E}">
        <p14:creationId xmlns:p14="http://schemas.microsoft.com/office/powerpoint/2010/main" val="14709010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5669B-FB89-D8E0-5F57-EC47252458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C4F5AFD-F131-EE1F-82EA-2A5F3FCC683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85A06BA-C042-034C-20BF-E15B45FB87B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F2C0BDC-06F4-9D82-0369-6F769919FB85}"/>
              </a:ext>
            </a:extLst>
          </p:cNvPr>
          <p:cNvSpPr>
            <a:spLocks noGrp="1"/>
          </p:cNvSpPr>
          <p:nvPr>
            <p:ph type="dt" sz="half" idx="10"/>
          </p:nvPr>
        </p:nvSpPr>
        <p:spPr/>
        <p:txBody>
          <a:bodyPr/>
          <a:lstStyle/>
          <a:p>
            <a:fld id="{A1EDD202-3C45-4620-9B63-577FB3FD5FD9}" type="datetimeFigureOut">
              <a:rPr lang="en-US" smtClean="0"/>
              <a:t>5/25/2024</a:t>
            </a:fld>
            <a:endParaRPr lang="en-US"/>
          </a:p>
        </p:txBody>
      </p:sp>
      <p:sp>
        <p:nvSpPr>
          <p:cNvPr id="6" name="Footer Placeholder 5">
            <a:extLst>
              <a:ext uri="{FF2B5EF4-FFF2-40B4-BE49-F238E27FC236}">
                <a16:creationId xmlns:a16="http://schemas.microsoft.com/office/drawing/2014/main" id="{B0E75BAF-7D44-98DA-4EC1-299FC63385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547B94-C529-F0F6-35F7-509CA81FEB90}"/>
              </a:ext>
            </a:extLst>
          </p:cNvPr>
          <p:cNvSpPr>
            <a:spLocks noGrp="1"/>
          </p:cNvSpPr>
          <p:nvPr>
            <p:ph type="sldNum" sz="quarter" idx="12"/>
          </p:nvPr>
        </p:nvSpPr>
        <p:spPr/>
        <p:txBody>
          <a:bodyPr/>
          <a:lstStyle/>
          <a:p>
            <a:fld id="{E6D978BA-E736-4AD7-9EFE-213DB00532C0}" type="slidenum">
              <a:rPr lang="en-US" smtClean="0"/>
              <a:t>‹#›</a:t>
            </a:fld>
            <a:endParaRPr lang="en-US"/>
          </a:p>
        </p:txBody>
      </p:sp>
    </p:spTree>
    <p:extLst>
      <p:ext uri="{BB962C8B-B14F-4D97-AF65-F5344CB8AC3E}">
        <p14:creationId xmlns:p14="http://schemas.microsoft.com/office/powerpoint/2010/main" val="29531522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DC63F-49BE-14C4-0FE5-898CBBECDF7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EED3E3-4939-8168-CA2E-E309D344E46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1B5856C-8751-B652-4DDD-221BA2A9FD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4157E43-421C-1013-CE86-B0F0C819C7B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2DCC30C-EA9C-7625-B84B-4D44FFB9C06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C61027A-2D20-DC78-A5AB-985A8D0012D1}"/>
              </a:ext>
            </a:extLst>
          </p:cNvPr>
          <p:cNvSpPr>
            <a:spLocks noGrp="1"/>
          </p:cNvSpPr>
          <p:nvPr>
            <p:ph type="dt" sz="half" idx="10"/>
          </p:nvPr>
        </p:nvSpPr>
        <p:spPr/>
        <p:txBody>
          <a:bodyPr/>
          <a:lstStyle/>
          <a:p>
            <a:fld id="{A1EDD202-3C45-4620-9B63-577FB3FD5FD9}" type="datetimeFigureOut">
              <a:rPr lang="en-US" smtClean="0"/>
              <a:t>5/25/2024</a:t>
            </a:fld>
            <a:endParaRPr lang="en-US"/>
          </a:p>
        </p:txBody>
      </p:sp>
      <p:sp>
        <p:nvSpPr>
          <p:cNvPr id="8" name="Footer Placeholder 7">
            <a:extLst>
              <a:ext uri="{FF2B5EF4-FFF2-40B4-BE49-F238E27FC236}">
                <a16:creationId xmlns:a16="http://schemas.microsoft.com/office/drawing/2014/main" id="{03FB155F-7B61-D899-8BCD-C95E963B165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B689960-09CE-611C-F1FE-1D4CE012B41B}"/>
              </a:ext>
            </a:extLst>
          </p:cNvPr>
          <p:cNvSpPr>
            <a:spLocks noGrp="1"/>
          </p:cNvSpPr>
          <p:nvPr>
            <p:ph type="sldNum" sz="quarter" idx="12"/>
          </p:nvPr>
        </p:nvSpPr>
        <p:spPr/>
        <p:txBody>
          <a:bodyPr/>
          <a:lstStyle/>
          <a:p>
            <a:fld id="{E6D978BA-E736-4AD7-9EFE-213DB00532C0}" type="slidenum">
              <a:rPr lang="en-US" smtClean="0"/>
              <a:t>‹#›</a:t>
            </a:fld>
            <a:endParaRPr lang="en-US"/>
          </a:p>
        </p:txBody>
      </p:sp>
    </p:spTree>
    <p:extLst>
      <p:ext uri="{BB962C8B-B14F-4D97-AF65-F5344CB8AC3E}">
        <p14:creationId xmlns:p14="http://schemas.microsoft.com/office/powerpoint/2010/main" val="1499559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F3638-BD5C-8DBD-D2B9-8D8EA9C1BBB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9BBAD11-90AE-2724-753D-CD0FB7C25464}"/>
              </a:ext>
            </a:extLst>
          </p:cNvPr>
          <p:cNvSpPr>
            <a:spLocks noGrp="1"/>
          </p:cNvSpPr>
          <p:nvPr>
            <p:ph type="dt" sz="half" idx="10"/>
          </p:nvPr>
        </p:nvSpPr>
        <p:spPr/>
        <p:txBody>
          <a:bodyPr/>
          <a:lstStyle/>
          <a:p>
            <a:fld id="{A1EDD202-3C45-4620-9B63-577FB3FD5FD9}" type="datetimeFigureOut">
              <a:rPr lang="en-US" smtClean="0"/>
              <a:t>5/25/2024</a:t>
            </a:fld>
            <a:endParaRPr lang="en-US"/>
          </a:p>
        </p:txBody>
      </p:sp>
      <p:sp>
        <p:nvSpPr>
          <p:cNvPr id="4" name="Footer Placeholder 3">
            <a:extLst>
              <a:ext uri="{FF2B5EF4-FFF2-40B4-BE49-F238E27FC236}">
                <a16:creationId xmlns:a16="http://schemas.microsoft.com/office/drawing/2014/main" id="{9606275F-0DCF-E51E-4259-4BF871CCAD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7C10573-B8BB-2696-BFFB-C6BF6AB4D2AA}"/>
              </a:ext>
            </a:extLst>
          </p:cNvPr>
          <p:cNvSpPr>
            <a:spLocks noGrp="1"/>
          </p:cNvSpPr>
          <p:nvPr>
            <p:ph type="sldNum" sz="quarter" idx="12"/>
          </p:nvPr>
        </p:nvSpPr>
        <p:spPr/>
        <p:txBody>
          <a:bodyPr/>
          <a:lstStyle/>
          <a:p>
            <a:fld id="{E6D978BA-E736-4AD7-9EFE-213DB00532C0}" type="slidenum">
              <a:rPr lang="en-US" smtClean="0"/>
              <a:t>‹#›</a:t>
            </a:fld>
            <a:endParaRPr lang="en-US"/>
          </a:p>
        </p:txBody>
      </p:sp>
    </p:spTree>
    <p:extLst>
      <p:ext uri="{BB962C8B-B14F-4D97-AF65-F5344CB8AC3E}">
        <p14:creationId xmlns:p14="http://schemas.microsoft.com/office/powerpoint/2010/main" val="35654988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6C03047-5BE2-D304-E28D-82C1099D37C8}"/>
              </a:ext>
            </a:extLst>
          </p:cNvPr>
          <p:cNvSpPr>
            <a:spLocks noGrp="1"/>
          </p:cNvSpPr>
          <p:nvPr>
            <p:ph type="dt" sz="half" idx="10"/>
          </p:nvPr>
        </p:nvSpPr>
        <p:spPr/>
        <p:txBody>
          <a:bodyPr/>
          <a:lstStyle/>
          <a:p>
            <a:fld id="{A1EDD202-3C45-4620-9B63-577FB3FD5FD9}" type="datetimeFigureOut">
              <a:rPr lang="en-US" smtClean="0"/>
              <a:t>5/25/2024</a:t>
            </a:fld>
            <a:endParaRPr lang="en-US"/>
          </a:p>
        </p:txBody>
      </p:sp>
      <p:sp>
        <p:nvSpPr>
          <p:cNvPr id="3" name="Footer Placeholder 2">
            <a:extLst>
              <a:ext uri="{FF2B5EF4-FFF2-40B4-BE49-F238E27FC236}">
                <a16:creationId xmlns:a16="http://schemas.microsoft.com/office/drawing/2014/main" id="{11077364-B5E0-C52D-BE4B-7B62E280443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3D8A062-5DB7-3628-DB18-D037CBF38452}"/>
              </a:ext>
            </a:extLst>
          </p:cNvPr>
          <p:cNvSpPr>
            <a:spLocks noGrp="1"/>
          </p:cNvSpPr>
          <p:nvPr>
            <p:ph type="sldNum" sz="quarter" idx="12"/>
          </p:nvPr>
        </p:nvSpPr>
        <p:spPr/>
        <p:txBody>
          <a:bodyPr/>
          <a:lstStyle/>
          <a:p>
            <a:fld id="{E6D978BA-E736-4AD7-9EFE-213DB00532C0}" type="slidenum">
              <a:rPr lang="en-US" smtClean="0"/>
              <a:t>‹#›</a:t>
            </a:fld>
            <a:endParaRPr lang="en-US"/>
          </a:p>
        </p:txBody>
      </p:sp>
    </p:spTree>
    <p:extLst>
      <p:ext uri="{BB962C8B-B14F-4D97-AF65-F5344CB8AC3E}">
        <p14:creationId xmlns:p14="http://schemas.microsoft.com/office/powerpoint/2010/main" val="25922318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9254C-DC6D-E7EA-3B7F-D7DD52341AE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7E7B71B-834E-8401-BDEB-E825CFDBFF1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A5421F3-0C30-7FEF-6FEB-DB52E02BEE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AD3106-BAD6-27FE-BBA3-5A4AFCC986C5}"/>
              </a:ext>
            </a:extLst>
          </p:cNvPr>
          <p:cNvSpPr>
            <a:spLocks noGrp="1"/>
          </p:cNvSpPr>
          <p:nvPr>
            <p:ph type="dt" sz="half" idx="10"/>
          </p:nvPr>
        </p:nvSpPr>
        <p:spPr/>
        <p:txBody>
          <a:bodyPr/>
          <a:lstStyle/>
          <a:p>
            <a:fld id="{A1EDD202-3C45-4620-9B63-577FB3FD5FD9}" type="datetimeFigureOut">
              <a:rPr lang="en-US" smtClean="0"/>
              <a:t>5/25/2024</a:t>
            </a:fld>
            <a:endParaRPr lang="en-US"/>
          </a:p>
        </p:txBody>
      </p:sp>
      <p:sp>
        <p:nvSpPr>
          <p:cNvPr id="6" name="Footer Placeholder 5">
            <a:extLst>
              <a:ext uri="{FF2B5EF4-FFF2-40B4-BE49-F238E27FC236}">
                <a16:creationId xmlns:a16="http://schemas.microsoft.com/office/drawing/2014/main" id="{B66CDE47-94B3-4745-8F5B-1C627B8056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976BE5-5F21-3629-8E55-0E5BAE9D8098}"/>
              </a:ext>
            </a:extLst>
          </p:cNvPr>
          <p:cNvSpPr>
            <a:spLocks noGrp="1"/>
          </p:cNvSpPr>
          <p:nvPr>
            <p:ph type="sldNum" sz="quarter" idx="12"/>
          </p:nvPr>
        </p:nvSpPr>
        <p:spPr/>
        <p:txBody>
          <a:bodyPr/>
          <a:lstStyle/>
          <a:p>
            <a:fld id="{E6D978BA-E736-4AD7-9EFE-213DB00532C0}" type="slidenum">
              <a:rPr lang="en-US" smtClean="0"/>
              <a:t>‹#›</a:t>
            </a:fld>
            <a:endParaRPr lang="en-US"/>
          </a:p>
        </p:txBody>
      </p:sp>
    </p:spTree>
    <p:extLst>
      <p:ext uri="{BB962C8B-B14F-4D97-AF65-F5344CB8AC3E}">
        <p14:creationId xmlns:p14="http://schemas.microsoft.com/office/powerpoint/2010/main" val="27020886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30E00-2956-1426-25F4-1F947247AC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80E32DA-35D4-2638-90D7-AD55A3AC00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4BA4933-541B-6528-4E93-BD9B541F7F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F7C1F56-326B-A918-A958-4A34DD1BCD55}"/>
              </a:ext>
            </a:extLst>
          </p:cNvPr>
          <p:cNvSpPr>
            <a:spLocks noGrp="1"/>
          </p:cNvSpPr>
          <p:nvPr>
            <p:ph type="dt" sz="half" idx="10"/>
          </p:nvPr>
        </p:nvSpPr>
        <p:spPr/>
        <p:txBody>
          <a:bodyPr/>
          <a:lstStyle/>
          <a:p>
            <a:fld id="{A1EDD202-3C45-4620-9B63-577FB3FD5FD9}" type="datetimeFigureOut">
              <a:rPr lang="en-US" smtClean="0"/>
              <a:t>5/25/2024</a:t>
            </a:fld>
            <a:endParaRPr lang="en-US"/>
          </a:p>
        </p:txBody>
      </p:sp>
      <p:sp>
        <p:nvSpPr>
          <p:cNvPr id="6" name="Footer Placeholder 5">
            <a:extLst>
              <a:ext uri="{FF2B5EF4-FFF2-40B4-BE49-F238E27FC236}">
                <a16:creationId xmlns:a16="http://schemas.microsoft.com/office/drawing/2014/main" id="{6277BBA6-E8E0-04AA-499E-0AEDD8FA80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409006-93FF-CD28-5892-C72C8A2ECCC3}"/>
              </a:ext>
            </a:extLst>
          </p:cNvPr>
          <p:cNvSpPr>
            <a:spLocks noGrp="1"/>
          </p:cNvSpPr>
          <p:nvPr>
            <p:ph type="sldNum" sz="quarter" idx="12"/>
          </p:nvPr>
        </p:nvSpPr>
        <p:spPr/>
        <p:txBody>
          <a:bodyPr/>
          <a:lstStyle/>
          <a:p>
            <a:fld id="{E6D978BA-E736-4AD7-9EFE-213DB00532C0}" type="slidenum">
              <a:rPr lang="en-US" smtClean="0"/>
              <a:t>‹#›</a:t>
            </a:fld>
            <a:endParaRPr lang="en-US"/>
          </a:p>
        </p:txBody>
      </p:sp>
    </p:spTree>
    <p:extLst>
      <p:ext uri="{BB962C8B-B14F-4D97-AF65-F5344CB8AC3E}">
        <p14:creationId xmlns:p14="http://schemas.microsoft.com/office/powerpoint/2010/main" val="3105755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B60844E-18C2-4648-80F6-4932EF2202C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68987D2-A401-BC1F-43D5-975A0604828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13777-99C0-83EB-E877-86095D0242A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EDD202-3C45-4620-9B63-577FB3FD5FD9}" type="datetimeFigureOut">
              <a:rPr lang="en-US" smtClean="0"/>
              <a:t>5/25/2024</a:t>
            </a:fld>
            <a:endParaRPr lang="en-US"/>
          </a:p>
        </p:txBody>
      </p:sp>
      <p:sp>
        <p:nvSpPr>
          <p:cNvPr id="5" name="Footer Placeholder 4">
            <a:extLst>
              <a:ext uri="{FF2B5EF4-FFF2-40B4-BE49-F238E27FC236}">
                <a16:creationId xmlns:a16="http://schemas.microsoft.com/office/drawing/2014/main" id="{7500AD18-A217-F0B6-82B5-8B225C303DE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5F930F0-65E5-DAC7-DDA5-CA5ED820F8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D978BA-E736-4AD7-9EFE-213DB00532C0}" type="slidenum">
              <a:rPr lang="en-US" smtClean="0"/>
              <a:t>‹#›</a:t>
            </a:fld>
            <a:endParaRPr lang="en-US"/>
          </a:p>
        </p:txBody>
      </p:sp>
    </p:spTree>
    <p:extLst>
      <p:ext uri="{BB962C8B-B14F-4D97-AF65-F5344CB8AC3E}">
        <p14:creationId xmlns:p14="http://schemas.microsoft.com/office/powerpoint/2010/main" val="7455458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doi.org/10.1016/j.procs.2023.03.117" TargetMode="External"/><Relationship Id="rId2" Type="http://schemas.openxmlformats.org/officeDocument/2006/relationships/image" Target="../media/image8.jpeg"/><Relationship Id="rId1" Type="http://schemas.openxmlformats.org/officeDocument/2006/relationships/slideLayout" Target="../slideLayouts/slideLayout1.xml"/><Relationship Id="rId5" Type="http://schemas.openxmlformats.org/officeDocument/2006/relationships/hyperlink" Target="https://doi.org/10.1016/j.measen.2023.100983" TargetMode="External"/><Relationship Id="rId4" Type="http://schemas.openxmlformats.org/officeDocument/2006/relationships/hyperlink" Target="https://doi.org/10.1016/j.xcrm.2023.101213"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083AB196-3F33-F188-2948-066A1F5BB424}"/>
              </a:ext>
            </a:extLst>
          </p:cNvPr>
          <p:cNvGrpSpPr/>
          <p:nvPr/>
        </p:nvGrpSpPr>
        <p:grpSpPr>
          <a:xfrm>
            <a:off x="-4949403" y="766306"/>
            <a:ext cx="12746736" cy="6134862"/>
            <a:chOff x="-4949403" y="766306"/>
            <a:chExt cx="12746736" cy="6134862"/>
          </a:xfrm>
        </p:grpSpPr>
        <p:sp>
          <p:nvSpPr>
            <p:cNvPr id="13" name="Rectangle 12">
              <a:extLst>
                <a:ext uri="{FF2B5EF4-FFF2-40B4-BE49-F238E27FC236}">
                  <a16:creationId xmlns:a16="http://schemas.microsoft.com/office/drawing/2014/main" id="{2D56414F-2F1C-3672-E145-7C16BA963B72}"/>
                </a:ext>
              </a:extLst>
            </p:cNvPr>
            <p:cNvSpPr/>
            <p:nvPr/>
          </p:nvSpPr>
          <p:spPr>
            <a:xfrm rot="19625141">
              <a:off x="-4949403" y="766306"/>
              <a:ext cx="12746736" cy="6134862"/>
            </a:xfrm>
            <a:prstGeom prst="rect">
              <a:avLst/>
            </a:prstGeom>
            <a:solidFill>
              <a:srgbClr val="101037">
                <a:alpha val="83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A07EC24F-4E00-24AE-EB6D-4E58F28BDA86}"/>
                </a:ext>
              </a:extLst>
            </p:cNvPr>
            <p:cNvSpPr txBox="1"/>
            <p:nvPr/>
          </p:nvSpPr>
          <p:spPr>
            <a:xfrm>
              <a:off x="292608" y="2703260"/>
              <a:ext cx="4715810" cy="1338828"/>
            </a:xfrm>
            <a:prstGeom prst="rect">
              <a:avLst/>
            </a:prstGeom>
            <a:noFill/>
          </p:spPr>
          <p:txBody>
            <a:bodyPr wrap="square" rtlCol="0">
              <a:spAutoFit/>
            </a:bodyPr>
            <a:lstStyle/>
            <a:p>
              <a:r>
                <a:rPr lang="en-US" sz="2700" b="1" dirty="0">
                  <a:solidFill>
                    <a:schemeClr val="bg1"/>
                  </a:solidFill>
                  <a:latin typeface="Montserrat" panose="00000500000000000000" pitchFamily="50" charset="0"/>
                </a:rPr>
                <a:t>DROWSINESS DETECTION FOR CAR DRIVERS</a:t>
              </a:r>
            </a:p>
          </p:txBody>
        </p:sp>
      </p:grpSp>
      <p:grpSp>
        <p:nvGrpSpPr>
          <p:cNvPr id="12" name="Group 11">
            <a:extLst>
              <a:ext uri="{FF2B5EF4-FFF2-40B4-BE49-F238E27FC236}">
                <a16:creationId xmlns:a16="http://schemas.microsoft.com/office/drawing/2014/main" id="{C7870845-B2E4-FD91-3AD0-B72944ABE4F4}"/>
              </a:ext>
            </a:extLst>
          </p:cNvPr>
          <p:cNvGrpSpPr/>
          <p:nvPr/>
        </p:nvGrpSpPr>
        <p:grpSpPr>
          <a:xfrm>
            <a:off x="3806170" y="-2096365"/>
            <a:ext cx="13769547" cy="9347440"/>
            <a:chOff x="3806170" y="-2096365"/>
            <a:chExt cx="13769547" cy="9347440"/>
          </a:xfrm>
          <a:blipFill dpi="0" rotWithShape="1">
            <a:blip r:embed="rId2"/>
            <a:srcRect/>
            <a:tile tx="-5378450" ty="3670300" sx="100000" sy="100000" flip="none" algn="tl"/>
          </a:blipFill>
        </p:grpSpPr>
        <p:sp>
          <p:nvSpPr>
            <p:cNvPr id="9" name="Rectangle 8">
              <a:extLst>
                <a:ext uri="{FF2B5EF4-FFF2-40B4-BE49-F238E27FC236}">
                  <a16:creationId xmlns:a16="http://schemas.microsoft.com/office/drawing/2014/main" id="{90064965-8523-CAC2-D910-F582CD72161B}"/>
                </a:ext>
              </a:extLst>
            </p:cNvPr>
            <p:cNvSpPr/>
            <p:nvPr/>
          </p:nvSpPr>
          <p:spPr>
            <a:xfrm rot="19600681">
              <a:off x="4765878" y="1705396"/>
              <a:ext cx="9316995" cy="3447207"/>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16AA0D3-CC34-48B0-5809-441473EAD3C3}"/>
                </a:ext>
              </a:extLst>
            </p:cNvPr>
            <p:cNvSpPr/>
            <p:nvPr/>
          </p:nvSpPr>
          <p:spPr>
            <a:xfrm rot="19600681">
              <a:off x="3806170" y="-2096365"/>
              <a:ext cx="9316995" cy="3447207"/>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9D5A2FC-58D8-436E-B769-DDC8C68E7F72}"/>
                </a:ext>
              </a:extLst>
            </p:cNvPr>
            <p:cNvSpPr/>
            <p:nvPr/>
          </p:nvSpPr>
          <p:spPr>
            <a:xfrm rot="19600681">
              <a:off x="8258722" y="3803868"/>
              <a:ext cx="9316995" cy="3447207"/>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906948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fill="hold"/>
                                        <p:tgtEl>
                                          <p:spTgt spid="12"/>
                                        </p:tgtEl>
                                        <p:attrNameLst>
                                          <p:attrName>ppt_x</p:attrName>
                                        </p:attrNameLst>
                                      </p:cBhvr>
                                      <p:tavLst>
                                        <p:tav tm="0">
                                          <p:val>
                                            <p:strVal val="1+#ppt_w/2"/>
                                          </p:val>
                                        </p:tav>
                                        <p:tav tm="100000">
                                          <p:val>
                                            <p:strVal val="#ppt_x"/>
                                          </p:val>
                                        </p:tav>
                                      </p:tavLst>
                                    </p:anim>
                                    <p:anim calcmode="lin" valueType="num">
                                      <p:cBhvr additive="base">
                                        <p:cTn id="14"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80F3A"/>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B6E34DB4-C13A-DEDE-4E50-48A0E58F8206}"/>
              </a:ext>
            </a:extLst>
          </p:cNvPr>
          <p:cNvGrpSpPr/>
          <p:nvPr/>
        </p:nvGrpSpPr>
        <p:grpSpPr>
          <a:xfrm>
            <a:off x="4947998" y="444729"/>
            <a:ext cx="6986588" cy="742950"/>
            <a:chOff x="171450" y="585788"/>
            <a:chExt cx="3357563" cy="742950"/>
          </a:xfrm>
        </p:grpSpPr>
        <p:sp>
          <p:nvSpPr>
            <p:cNvPr id="14" name="Rectangle 13">
              <a:extLst>
                <a:ext uri="{FF2B5EF4-FFF2-40B4-BE49-F238E27FC236}">
                  <a16:creationId xmlns:a16="http://schemas.microsoft.com/office/drawing/2014/main" id="{D76082AF-90F3-A9F3-541F-29313A8ADBDE}"/>
                </a:ext>
              </a:extLst>
            </p:cNvPr>
            <p:cNvSpPr/>
            <p:nvPr/>
          </p:nvSpPr>
          <p:spPr>
            <a:xfrm>
              <a:off x="171450" y="585788"/>
              <a:ext cx="3357563" cy="742950"/>
            </a:xfrm>
            <a:prstGeom prst="rect">
              <a:avLst/>
            </a:prstGeom>
            <a:solidFill>
              <a:srgbClr val="8422DA">
                <a:alpha val="4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0BF0FB44-D5C1-E67D-A36D-AB05E732B323}"/>
                </a:ext>
              </a:extLst>
            </p:cNvPr>
            <p:cNvSpPr txBox="1"/>
            <p:nvPr/>
          </p:nvSpPr>
          <p:spPr>
            <a:xfrm>
              <a:off x="385762" y="718736"/>
              <a:ext cx="2928938" cy="477054"/>
            </a:xfrm>
            <a:prstGeom prst="rect">
              <a:avLst/>
            </a:prstGeom>
            <a:noFill/>
          </p:spPr>
          <p:txBody>
            <a:bodyPr wrap="square" rtlCol="0">
              <a:spAutoFit/>
            </a:bodyPr>
            <a:lstStyle/>
            <a:p>
              <a:r>
                <a:rPr lang="en-US" sz="2500" b="1" dirty="0">
                  <a:solidFill>
                    <a:schemeClr val="bg1"/>
                  </a:solidFill>
                  <a:latin typeface="Montserrat" panose="00000500000000000000" pitchFamily="50" charset="0"/>
                </a:rPr>
                <a:t>FUTURE ENHANCEMENT</a:t>
              </a:r>
            </a:p>
          </p:txBody>
        </p:sp>
      </p:grpSp>
      <p:grpSp>
        <p:nvGrpSpPr>
          <p:cNvPr id="19" name="Group 18">
            <a:extLst>
              <a:ext uri="{FF2B5EF4-FFF2-40B4-BE49-F238E27FC236}">
                <a16:creationId xmlns:a16="http://schemas.microsoft.com/office/drawing/2014/main" id="{9CA568D3-591C-846A-8FE7-A59797A531A2}"/>
              </a:ext>
            </a:extLst>
          </p:cNvPr>
          <p:cNvGrpSpPr/>
          <p:nvPr/>
        </p:nvGrpSpPr>
        <p:grpSpPr>
          <a:xfrm>
            <a:off x="4993481" y="1657350"/>
            <a:ext cx="6986588" cy="4886325"/>
            <a:chOff x="35719" y="1628775"/>
            <a:chExt cx="6986588" cy="4886325"/>
          </a:xfrm>
        </p:grpSpPr>
        <p:sp>
          <p:nvSpPr>
            <p:cNvPr id="17" name="Rectangle 16">
              <a:extLst>
                <a:ext uri="{FF2B5EF4-FFF2-40B4-BE49-F238E27FC236}">
                  <a16:creationId xmlns:a16="http://schemas.microsoft.com/office/drawing/2014/main" id="{8927B563-814F-E701-740D-EE2AC52E8E66}"/>
                </a:ext>
              </a:extLst>
            </p:cNvPr>
            <p:cNvSpPr/>
            <p:nvPr/>
          </p:nvSpPr>
          <p:spPr>
            <a:xfrm>
              <a:off x="35719" y="1628775"/>
              <a:ext cx="6986588" cy="4886325"/>
            </a:xfrm>
            <a:prstGeom prst="rect">
              <a:avLst/>
            </a:prstGeom>
            <a:solidFill>
              <a:srgbClr val="8422DA">
                <a:alpha val="5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983B5529-CE97-C15F-8A11-60415F3362DA}"/>
                </a:ext>
              </a:extLst>
            </p:cNvPr>
            <p:cNvSpPr txBox="1"/>
            <p:nvPr/>
          </p:nvSpPr>
          <p:spPr>
            <a:xfrm>
              <a:off x="107809" y="1893406"/>
              <a:ext cx="6751438" cy="4493538"/>
            </a:xfrm>
            <a:prstGeom prst="rect">
              <a:avLst/>
            </a:prstGeom>
            <a:noFill/>
          </p:spPr>
          <p:txBody>
            <a:bodyPr wrap="square" rtlCol="0">
              <a:spAutoFit/>
            </a:bodyPr>
            <a:lstStyle/>
            <a:p>
              <a:pPr marL="342900" indent="-342900">
                <a:buFont typeface="Arial" panose="020B0604020202020204" pitchFamily="34" charset="0"/>
                <a:buChar char="•"/>
              </a:pPr>
              <a:r>
                <a:rPr lang="en-US" sz="2200" dirty="0">
                  <a:solidFill>
                    <a:schemeClr val="bg1"/>
                  </a:solidFill>
                  <a:latin typeface="Montserrat" panose="00000500000000000000" pitchFamily="50" charset="0"/>
                  <a:cs typeface="Mongolian Baiti" panose="03000500000000000000" pitchFamily="66" charset="0"/>
                </a:rPr>
                <a:t>For future enhancements, We want to improve our system in the future by making it smaller and making sure it can be used in other physical settings, like Middlesex University, which is the only place that is legally permitted to utilize it. </a:t>
              </a:r>
            </a:p>
            <a:p>
              <a:endParaRPr lang="en-US" sz="2200" dirty="0">
                <a:solidFill>
                  <a:schemeClr val="bg1"/>
                </a:solidFill>
                <a:latin typeface="Montserrat" panose="00000500000000000000" pitchFamily="50" charset="0"/>
                <a:cs typeface="Mongolian Baiti" panose="03000500000000000000" pitchFamily="66" charset="0"/>
              </a:endParaRPr>
            </a:p>
            <a:p>
              <a:pPr marL="342900" indent="-342900">
                <a:buFont typeface="Arial" panose="020B0604020202020204" pitchFamily="34" charset="0"/>
                <a:buChar char="•"/>
              </a:pPr>
              <a:r>
                <a:rPr lang="en-US" sz="2200" dirty="0">
                  <a:solidFill>
                    <a:schemeClr val="bg1"/>
                  </a:solidFill>
                  <a:latin typeface="Montserrat" panose="00000500000000000000" pitchFamily="50" charset="0"/>
                  <a:cs typeface="Mongolian Baiti" panose="03000500000000000000" pitchFamily="66" charset="0"/>
                </a:rPr>
                <a:t> We are committed to improving our system in spite of the restrictions imposed by the source of our </a:t>
              </a:r>
              <a:r>
                <a:rPr lang="en-US" sz="2200" dirty="0" err="1">
                  <a:solidFill>
                    <a:schemeClr val="bg1"/>
                  </a:solidFill>
                  <a:latin typeface="Montserrat" panose="00000500000000000000" pitchFamily="50" charset="0"/>
                  <a:cs typeface="Mongolian Baiti" panose="03000500000000000000" pitchFamily="66" charset="0"/>
                </a:rPr>
                <a:t>research.dditionally</a:t>
              </a:r>
              <a:r>
                <a:rPr lang="en-US" sz="2200" dirty="0">
                  <a:solidFill>
                    <a:schemeClr val="bg1"/>
                  </a:solidFill>
                  <a:latin typeface="Montserrat" panose="00000500000000000000" pitchFamily="50" charset="0"/>
                  <a:cs typeface="Mongolian Baiti" panose="03000500000000000000" pitchFamily="66" charset="0"/>
                </a:rPr>
                <a:t>, implementing personalized health recommendations based on individual risk assessments could further empower users</a:t>
              </a:r>
            </a:p>
          </p:txBody>
        </p:sp>
      </p:grpSp>
      <p:pic>
        <p:nvPicPr>
          <p:cNvPr id="6" name="Picture 5">
            <a:extLst>
              <a:ext uri="{FF2B5EF4-FFF2-40B4-BE49-F238E27FC236}">
                <a16:creationId xmlns:a16="http://schemas.microsoft.com/office/drawing/2014/main" id="{4884BE38-0CEA-773B-9466-202069A128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17" y="0"/>
            <a:ext cx="4572000" cy="6858000"/>
          </a:xfrm>
          <a:prstGeom prst="rect">
            <a:avLst/>
          </a:prstGeom>
        </p:spPr>
      </p:pic>
    </p:spTree>
    <p:extLst>
      <p:ext uri="{BB962C8B-B14F-4D97-AF65-F5344CB8AC3E}">
        <p14:creationId xmlns:p14="http://schemas.microsoft.com/office/powerpoint/2010/main" val="2418895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1+#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cBhvr additive="base">
                                        <p:cTn id="13" dur="500" fill="hold"/>
                                        <p:tgtEl>
                                          <p:spTgt spid="19"/>
                                        </p:tgtEl>
                                        <p:attrNameLst>
                                          <p:attrName>ppt_x</p:attrName>
                                        </p:attrNameLst>
                                      </p:cBhvr>
                                      <p:tavLst>
                                        <p:tav tm="0">
                                          <p:val>
                                            <p:strVal val="1+#ppt_w/2"/>
                                          </p:val>
                                        </p:tav>
                                        <p:tav tm="100000">
                                          <p:val>
                                            <p:strVal val="#ppt_x"/>
                                          </p:val>
                                        </p:tav>
                                      </p:tavLst>
                                    </p:anim>
                                    <p:anim calcmode="lin" valueType="num">
                                      <p:cBhvr additive="base">
                                        <p:cTn id="14"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FFE1E67-49DB-C51A-3E27-2794BBC28A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3856343" cy="6858000"/>
          </a:xfrm>
          <a:prstGeom prst="rect">
            <a:avLst/>
          </a:prstGeom>
        </p:spPr>
      </p:pic>
      <p:grpSp>
        <p:nvGrpSpPr>
          <p:cNvPr id="19" name="Group 18">
            <a:extLst>
              <a:ext uri="{FF2B5EF4-FFF2-40B4-BE49-F238E27FC236}">
                <a16:creationId xmlns:a16="http://schemas.microsoft.com/office/drawing/2014/main" id="{9CA568D3-591C-846A-8FE7-A59797A531A2}"/>
              </a:ext>
            </a:extLst>
          </p:cNvPr>
          <p:cNvGrpSpPr/>
          <p:nvPr/>
        </p:nvGrpSpPr>
        <p:grpSpPr>
          <a:xfrm>
            <a:off x="2852382" y="1657350"/>
            <a:ext cx="9113851" cy="4886325"/>
            <a:chOff x="35719" y="1628775"/>
            <a:chExt cx="6986588" cy="4886325"/>
          </a:xfrm>
        </p:grpSpPr>
        <p:sp>
          <p:nvSpPr>
            <p:cNvPr id="17" name="Rectangle 16">
              <a:extLst>
                <a:ext uri="{FF2B5EF4-FFF2-40B4-BE49-F238E27FC236}">
                  <a16:creationId xmlns:a16="http://schemas.microsoft.com/office/drawing/2014/main" id="{8927B563-814F-E701-740D-EE2AC52E8E66}"/>
                </a:ext>
              </a:extLst>
            </p:cNvPr>
            <p:cNvSpPr/>
            <p:nvPr/>
          </p:nvSpPr>
          <p:spPr>
            <a:xfrm>
              <a:off x="35719" y="1628775"/>
              <a:ext cx="6986588" cy="4886325"/>
            </a:xfrm>
            <a:prstGeom prst="rect">
              <a:avLst/>
            </a:prstGeom>
            <a:solidFill>
              <a:srgbClr val="8422DA">
                <a:alpha val="5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983B5529-CE97-C15F-8A11-60415F3362DA}"/>
                </a:ext>
              </a:extLst>
            </p:cNvPr>
            <p:cNvSpPr txBox="1"/>
            <p:nvPr/>
          </p:nvSpPr>
          <p:spPr>
            <a:xfrm>
              <a:off x="270869" y="1948278"/>
              <a:ext cx="6751438" cy="4247317"/>
            </a:xfrm>
            <a:prstGeom prst="rect">
              <a:avLst/>
            </a:prstGeom>
            <a:noFill/>
          </p:spPr>
          <p:txBody>
            <a:bodyPr wrap="square" rtlCol="0">
              <a:spAutoFit/>
            </a:bodyPr>
            <a:lstStyle/>
            <a:p>
              <a:pPr marL="342900" marR="0" lvl="0" indent="-342900">
                <a:spcBef>
                  <a:spcPts val="0"/>
                </a:spcBef>
                <a:spcAft>
                  <a:spcPts val="0"/>
                </a:spcAft>
                <a:buFont typeface="+mj-lt"/>
                <a:buAutoNum type="arabicParenR"/>
              </a:pPr>
              <a:r>
                <a:rPr lang="en-US" sz="1800" dirty="0" err="1">
                  <a:solidFill>
                    <a:schemeClr val="bg1"/>
                  </a:solidFill>
                  <a:effectLst/>
                  <a:latin typeface="Montserrat" panose="00000500000000000000" pitchFamily="50" charset="0"/>
                  <a:ea typeface="Times New Roman" panose="02020603050405020304" pitchFamily="18" charset="0"/>
                </a:rPr>
                <a:t>Carpinteiro</a:t>
              </a:r>
              <a:r>
                <a:rPr lang="en-US" sz="1800" dirty="0">
                  <a:solidFill>
                    <a:schemeClr val="bg1"/>
                  </a:solidFill>
                  <a:effectLst/>
                  <a:latin typeface="Montserrat" panose="00000500000000000000" pitchFamily="50" charset="0"/>
                  <a:ea typeface="Times New Roman" panose="02020603050405020304" pitchFamily="18" charset="0"/>
                </a:rPr>
                <a:t>, C., Lopes, J., </a:t>
              </a:r>
              <a:r>
                <a:rPr lang="en-US" sz="1800" dirty="0" err="1">
                  <a:solidFill>
                    <a:schemeClr val="bg1"/>
                  </a:solidFill>
                  <a:effectLst/>
                  <a:latin typeface="Montserrat" panose="00000500000000000000" pitchFamily="50" charset="0"/>
                  <a:ea typeface="Times New Roman" panose="02020603050405020304" pitchFamily="18" charset="0"/>
                </a:rPr>
                <a:t>Abelha</a:t>
              </a:r>
              <a:r>
                <a:rPr lang="en-US" sz="1800" dirty="0">
                  <a:solidFill>
                    <a:schemeClr val="bg1"/>
                  </a:solidFill>
                  <a:effectLst/>
                  <a:latin typeface="Montserrat" panose="00000500000000000000" pitchFamily="50" charset="0"/>
                  <a:ea typeface="Times New Roman" panose="02020603050405020304" pitchFamily="18" charset="0"/>
                </a:rPr>
                <a:t>, A., &amp; Santos, M. F. (2023, January 1). A Comparative Study of Classification Algorithms for Early Detection of Drowsiness . Procedia Computer Science. </a:t>
              </a:r>
              <a:r>
                <a:rPr lang="en-US" sz="1800" u="sng" dirty="0">
                  <a:solidFill>
                    <a:schemeClr val="bg1"/>
                  </a:solidFill>
                  <a:effectLst/>
                  <a:latin typeface="Montserrat" panose="00000500000000000000" pitchFamily="50" charset="0"/>
                  <a:ea typeface="Times New Roman" panose="02020603050405020304" pitchFamily="18" charset="0"/>
                  <a:hlinkClick r:id="rId3">
                    <a:extLst>
                      <a:ext uri="{A12FA001-AC4F-418D-AE19-62706E023703}">
                        <ahyp:hlinkClr xmlns:ahyp="http://schemas.microsoft.com/office/drawing/2018/hyperlinkcolor" val="tx"/>
                      </a:ext>
                    </a:extLst>
                  </a:hlinkClick>
                </a:rPr>
                <a:t>https://doi.org/10.1016/j.procs.2023.03.117</a:t>
              </a:r>
              <a:r>
                <a:rPr lang="en-US" sz="1800" dirty="0">
                  <a:solidFill>
                    <a:schemeClr val="bg1"/>
                  </a:solidFill>
                  <a:effectLst/>
                  <a:latin typeface="Montserrat" panose="00000500000000000000" pitchFamily="50" charset="0"/>
                  <a:ea typeface="Times New Roman" panose="02020603050405020304" pitchFamily="18" charset="0"/>
                </a:rPr>
                <a:t> </a:t>
              </a:r>
            </a:p>
            <a:p>
              <a:pPr marL="342900" marR="0" lvl="0" indent="-342900">
                <a:spcBef>
                  <a:spcPts val="0"/>
                </a:spcBef>
                <a:spcAft>
                  <a:spcPts val="0"/>
                </a:spcAft>
                <a:buFont typeface="+mj-lt"/>
                <a:buAutoNum type="arabicParenR"/>
              </a:pPr>
              <a:endParaRPr lang="en-US" sz="1800" dirty="0">
                <a:solidFill>
                  <a:schemeClr val="bg1"/>
                </a:solidFill>
                <a:effectLst/>
                <a:latin typeface="Montserrat" panose="00000500000000000000" pitchFamily="50" charset="0"/>
                <a:ea typeface="Times New Roman" panose="02020603050405020304" pitchFamily="18" charset="0"/>
              </a:endParaRPr>
            </a:p>
            <a:p>
              <a:pPr marL="342900" marR="0" lvl="0" indent="-342900">
                <a:spcBef>
                  <a:spcPts val="0"/>
                </a:spcBef>
                <a:spcAft>
                  <a:spcPts val="0"/>
                </a:spcAft>
                <a:buFont typeface="+mj-lt"/>
                <a:buAutoNum type="arabicParenR"/>
              </a:pPr>
              <a:r>
                <a:rPr lang="en-US" sz="1800" dirty="0">
                  <a:solidFill>
                    <a:schemeClr val="bg1"/>
                  </a:solidFill>
                  <a:effectLst/>
                  <a:latin typeface="Montserrat" panose="00000500000000000000" pitchFamily="50" charset="0"/>
                  <a:ea typeface="Times New Roman" panose="02020603050405020304" pitchFamily="18" charset="0"/>
                </a:rPr>
                <a:t>Guan, Z., Li, H., Liu, R., Cai, C., Liu, Y., Li, J., Wang, X., Huang, S., Wu, L., </a:t>
              </a:r>
              <a:r>
                <a:rPr lang="en-US" sz="1800" dirty="0" err="1">
                  <a:solidFill>
                    <a:schemeClr val="bg1"/>
                  </a:solidFill>
                  <a:effectLst/>
                  <a:latin typeface="Montserrat" panose="00000500000000000000" pitchFamily="50" charset="0"/>
                  <a:ea typeface="Times New Roman" panose="02020603050405020304" pitchFamily="18" charset="0"/>
                </a:rPr>
                <a:t>Liŭ</a:t>
              </a:r>
              <a:r>
                <a:rPr lang="en-US" sz="1800" dirty="0">
                  <a:solidFill>
                    <a:schemeClr val="bg1"/>
                  </a:solidFill>
                  <a:effectLst/>
                  <a:latin typeface="Montserrat" panose="00000500000000000000" pitchFamily="50" charset="0"/>
                  <a:ea typeface="Times New Roman" panose="02020603050405020304" pitchFamily="18" charset="0"/>
                </a:rPr>
                <a:t>, D., Yu, S., Wang, Z., Jia, S., Hou, X., Yang, X., Jia, W., &amp; Sheng, B. (2023, October 1). Artificial intelligence in </a:t>
              </a:r>
              <a:r>
                <a:rPr lang="en-US" dirty="0">
                  <a:solidFill>
                    <a:schemeClr val="bg1"/>
                  </a:solidFill>
                  <a:latin typeface="Montserrat" panose="00000500000000000000" pitchFamily="50" charset="0"/>
                  <a:ea typeface="Times New Roman" panose="02020603050405020304" pitchFamily="18" charset="0"/>
                </a:rPr>
                <a:t>safety</a:t>
              </a:r>
              <a:r>
                <a:rPr lang="en-US" sz="1800" dirty="0">
                  <a:solidFill>
                    <a:schemeClr val="bg1"/>
                  </a:solidFill>
                  <a:effectLst/>
                  <a:latin typeface="Montserrat" panose="00000500000000000000" pitchFamily="50" charset="0"/>
                  <a:ea typeface="Times New Roman" panose="02020603050405020304" pitchFamily="18" charset="0"/>
                </a:rPr>
                <a:t> management: Advancements, opportunities, and challenges. Cell Reports Medicine. </a:t>
              </a:r>
              <a:r>
                <a:rPr lang="en-US" sz="1800" u="sng" dirty="0">
                  <a:solidFill>
                    <a:schemeClr val="bg1"/>
                  </a:solidFill>
                  <a:effectLst/>
                  <a:latin typeface="Montserrat" panose="00000500000000000000" pitchFamily="50" charset="0"/>
                  <a:ea typeface="Times New Roman" panose="02020603050405020304" pitchFamily="18" charset="0"/>
                  <a:hlinkClick r:id="rId4">
                    <a:extLst>
                      <a:ext uri="{A12FA001-AC4F-418D-AE19-62706E023703}">
                        <ahyp:hlinkClr xmlns:ahyp="http://schemas.microsoft.com/office/drawing/2018/hyperlinkcolor" val="tx"/>
                      </a:ext>
                    </a:extLst>
                  </a:hlinkClick>
                </a:rPr>
                <a:t>https://doi.org/10.1016/j.xcrm.2023.101213</a:t>
              </a:r>
              <a:endParaRPr lang="en-US" sz="1800" u="sng" dirty="0">
                <a:solidFill>
                  <a:schemeClr val="bg1"/>
                </a:solidFill>
                <a:effectLst/>
                <a:latin typeface="Montserrat" panose="00000500000000000000" pitchFamily="50" charset="0"/>
                <a:ea typeface="Times New Roman" panose="02020603050405020304" pitchFamily="18" charset="0"/>
              </a:endParaRPr>
            </a:p>
            <a:p>
              <a:pPr marL="342900" marR="0" lvl="0" indent="-342900">
                <a:spcBef>
                  <a:spcPts val="0"/>
                </a:spcBef>
                <a:spcAft>
                  <a:spcPts val="0"/>
                </a:spcAft>
                <a:buFont typeface="+mj-lt"/>
                <a:buAutoNum type="arabicParenR"/>
              </a:pPr>
              <a:endParaRPr lang="en-US" sz="1800" dirty="0">
                <a:solidFill>
                  <a:schemeClr val="bg1"/>
                </a:solidFill>
                <a:effectLst/>
                <a:latin typeface="Montserrat" panose="00000500000000000000" pitchFamily="50" charset="0"/>
                <a:ea typeface="Times New Roman" panose="02020603050405020304" pitchFamily="18" charset="0"/>
              </a:endParaRPr>
            </a:p>
            <a:p>
              <a:pPr marL="342900" marR="0" lvl="0" indent="-342900">
                <a:spcBef>
                  <a:spcPts val="0"/>
                </a:spcBef>
                <a:spcAft>
                  <a:spcPts val="0"/>
                </a:spcAft>
                <a:buFont typeface="+mj-lt"/>
                <a:buAutoNum type="arabicParenR"/>
              </a:pPr>
              <a:r>
                <a:rPr lang="en-US" sz="1800" dirty="0">
                  <a:solidFill>
                    <a:schemeClr val="bg1"/>
                  </a:solidFill>
                  <a:effectLst/>
                  <a:latin typeface="Montserrat" panose="00000500000000000000" pitchFamily="50" charset="0"/>
                  <a:ea typeface="Times New Roman" panose="02020603050405020304" pitchFamily="18" charset="0"/>
                </a:rPr>
                <a:t> </a:t>
              </a:r>
              <a:r>
                <a:rPr lang="en-US" sz="1800" dirty="0" err="1">
                  <a:solidFill>
                    <a:schemeClr val="bg1"/>
                  </a:solidFill>
                  <a:effectLst/>
                  <a:latin typeface="Montserrat" panose="00000500000000000000" pitchFamily="50" charset="0"/>
                  <a:ea typeface="Times New Roman" panose="02020603050405020304" pitchFamily="18" charset="0"/>
                </a:rPr>
                <a:t>Gowthami</a:t>
              </a:r>
              <a:r>
                <a:rPr lang="en-US" sz="1800" dirty="0">
                  <a:solidFill>
                    <a:schemeClr val="bg1"/>
                  </a:solidFill>
                  <a:effectLst/>
                  <a:latin typeface="Montserrat" panose="00000500000000000000" pitchFamily="50" charset="0"/>
                  <a:ea typeface="Times New Roman" panose="02020603050405020304" pitchFamily="18" charset="0"/>
                </a:rPr>
                <a:t>, S., Reddy, V. S., &amp; Ahmed, M. R. (2024, February 1). Exploring the effectiveness of machine learning algorithms for early detection of </a:t>
              </a:r>
              <a:r>
                <a:rPr lang="en-US" dirty="0">
                  <a:solidFill>
                    <a:schemeClr val="bg1"/>
                  </a:solidFill>
                  <a:latin typeface="Montserrat" panose="00000500000000000000" pitchFamily="50" charset="0"/>
                  <a:ea typeface="Times New Roman" panose="02020603050405020304" pitchFamily="18" charset="0"/>
                </a:rPr>
                <a:t>Drowsiness </a:t>
              </a:r>
              <a:r>
                <a:rPr lang="en-US" sz="1800" dirty="0">
                  <a:solidFill>
                    <a:schemeClr val="bg1"/>
                  </a:solidFill>
                  <a:effectLst/>
                  <a:latin typeface="Montserrat" panose="00000500000000000000" pitchFamily="50" charset="0"/>
                  <a:ea typeface="Times New Roman" panose="02020603050405020304" pitchFamily="18" charset="0"/>
                </a:rPr>
                <a:t> Measurement. Sensors. </a:t>
              </a:r>
              <a:r>
                <a:rPr lang="en-US" sz="1800" u="sng" dirty="0">
                  <a:solidFill>
                    <a:schemeClr val="bg1"/>
                  </a:solidFill>
                  <a:effectLst/>
                  <a:latin typeface="Montserrat" panose="00000500000000000000" pitchFamily="50" charset="0"/>
                  <a:ea typeface="Times New Roman" panose="02020603050405020304" pitchFamily="18" charset="0"/>
                  <a:hlinkClick r:id="rId5">
                    <a:extLst>
                      <a:ext uri="{A12FA001-AC4F-418D-AE19-62706E023703}">
                        <ahyp:hlinkClr xmlns:ahyp="http://schemas.microsoft.com/office/drawing/2018/hyperlinkcolor" val="tx"/>
                      </a:ext>
                    </a:extLst>
                  </a:hlinkClick>
                </a:rPr>
                <a:t>https://doi.org/10.1016/j.measen.2023.100983</a:t>
              </a:r>
              <a:endParaRPr lang="en-US" sz="1800" dirty="0">
                <a:solidFill>
                  <a:schemeClr val="bg1"/>
                </a:solidFill>
                <a:effectLst/>
                <a:latin typeface="Montserrat" panose="00000500000000000000" pitchFamily="50" charset="0"/>
                <a:ea typeface="Times New Roman" panose="02020603050405020304" pitchFamily="18" charset="0"/>
              </a:endParaRPr>
            </a:p>
          </p:txBody>
        </p:sp>
      </p:grpSp>
      <p:grpSp>
        <p:nvGrpSpPr>
          <p:cNvPr id="16" name="Group 15">
            <a:extLst>
              <a:ext uri="{FF2B5EF4-FFF2-40B4-BE49-F238E27FC236}">
                <a16:creationId xmlns:a16="http://schemas.microsoft.com/office/drawing/2014/main" id="{B6E34DB4-C13A-DEDE-4E50-48A0E58F8206}"/>
              </a:ext>
            </a:extLst>
          </p:cNvPr>
          <p:cNvGrpSpPr/>
          <p:nvPr/>
        </p:nvGrpSpPr>
        <p:grpSpPr>
          <a:xfrm>
            <a:off x="2852382" y="490529"/>
            <a:ext cx="11370850" cy="742950"/>
            <a:chOff x="171450" y="585788"/>
            <a:chExt cx="4189047" cy="742950"/>
          </a:xfrm>
        </p:grpSpPr>
        <p:sp>
          <p:nvSpPr>
            <p:cNvPr id="14" name="Rectangle 13">
              <a:extLst>
                <a:ext uri="{FF2B5EF4-FFF2-40B4-BE49-F238E27FC236}">
                  <a16:creationId xmlns:a16="http://schemas.microsoft.com/office/drawing/2014/main" id="{D76082AF-90F3-A9F3-541F-29313A8ADBDE}"/>
                </a:ext>
              </a:extLst>
            </p:cNvPr>
            <p:cNvSpPr/>
            <p:nvPr/>
          </p:nvSpPr>
          <p:spPr>
            <a:xfrm>
              <a:off x="171450" y="585788"/>
              <a:ext cx="3357563" cy="742950"/>
            </a:xfrm>
            <a:prstGeom prst="rect">
              <a:avLst/>
            </a:prstGeom>
            <a:solidFill>
              <a:srgbClr val="8422DA">
                <a:alpha val="4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0BF0FB44-D5C1-E67D-A36D-AB05E732B323}"/>
                </a:ext>
              </a:extLst>
            </p:cNvPr>
            <p:cNvSpPr txBox="1"/>
            <p:nvPr/>
          </p:nvSpPr>
          <p:spPr>
            <a:xfrm>
              <a:off x="1431559" y="718736"/>
              <a:ext cx="2928938" cy="477054"/>
            </a:xfrm>
            <a:prstGeom prst="rect">
              <a:avLst/>
            </a:prstGeom>
            <a:noFill/>
          </p:spPr>
          <p:txBody>
            <a:bodyPr wrap="square" rtlCol="0">
              <a:spAutoFit/>
            </a:bodyPr>
            <a:lstStyle/>
            <a:p>
              <a:r>
                <a:rPr lang="en-US" sz="2500" b="1" dirty="0">
                  <a:solidFill>
                    <a:schemeClr val="bg1"/>
                  </a:solidFill>
                  <a:latin typeface="Montserrat" panose="00000500000000000000" pitchFamily="50" charset="0"/>
                </a:rPr>
                <a:t>REFERENCE</a:t>
              </a:r>
            </a:p>
          </p:txBody>
        </p:sp>
      </p:grpSp>
    </p:spTree>
    <p:extLst>
      <p:ext uri="{BB962C8B-B14F-4D97-AF65-F5344CB8AC3E}">
        <p14:creationId xmlns:p14="http://schemas.microsoft.com/office/powerpoint/2010/main" val="762602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1+#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cBhvr additive="base">
                                        <p:cTn id="13" dur="500" fill="hold"/>
                                        <p:tgtEl>
                                          <p:spTgt spid="19"/>
                                        </p:tgtEl>
                                        <p:attrNameLst>
                                          <p:attrName>ppt_x</p:attrName>
                                        </p:attrNameLst>
                                      </p:cBhvr>
                                      <p:tavLst>
                                        <p:tav tm="0">
                                          <p:val>
                                            <p:strVal val="1+#ppt_w/2"/>
                                          </p:val>
                                        </p:tav>
                                        <p:tav tm="100000">
                                          <p:val>
                                            <p:strVal val="#ppt_x"/>
                                          </p:val>
                                        </p:tav>
                                      </p:tavLst>
                                    </p:anim>
                                    <p:anim calcmode="lin" valueType="num">
                                      <p:cBhvr additive="base">
                                        <p:cTn id="14"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A8989C-9996-2B50-5B34-27F4CD3DF4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9" name="Group 8">
            <a:extLst>
              <a:ext uri="{FF2B5EF4-FFF2-40B4-BE49-F238E27FC236}">
                <a16:creationId xmlns:a16="http://schemas.microsoft.com/office/drawing/2014/main" id="{BF55680F-7993-E372-8C3B-C98CDD1C67D2}"/>
              </a:ext>
            </a:extLst>
          </p:cNvPr>
          <p:cNvGrpSpPr/>
          <p:nvPr/>
        </p:nvGrpSpPr>
        <p:grpSpPr>
          <a:xfrm>
            <a:off x="166255" y="738426"/>
            <a:ext cx="3670783" cy="608594"/>
            <a:chOff x="166255" y="738426"/>
            <a:chExt cx="3670783" cy="608594"/>
          </a:xfrm>
        </p:grpSpPr>
        <p:sp>
          <p:nvSpPr>
            <p:cNvPr id="7" name="Rectangle 6">
              <a:extLst>
                <a:ext uri="{FF2B5EF4-FFF2-40B4-BE49-F238E27FC236}">
                  <a16:creationId xmlns:a16="http://schemas.microsoft.com/office/drawing/2014/main" id="{0E287E56-5494-D17A-B62F-01C910835703}"/>
                </a:ext>
              </a:extLst>
            </p:cNvPr>
            <p:cNvSpPr/>
            <p:nvPr/>
          </p:nvSpPr>
          <p:spPr>
            <a:xfrm>
              <a:off x="166255" y="738426"/>
              <a:ext cx="2980068" cy="608594"/>
            </a:xfrm>
            <a:prstGeom prst="rect">
              <a:avLst/>
            </a:prstGeom>
            <a:solidFill>
              <a:srgbClr val="C04270">
                <a:alpha val="57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E58B1EB-E7BE-C5A3-2DFC-9433257F00D9}"/>
                </a:ext>
              </a:extLst>
            </p:cNvPr>
            <p:cNvSpPr txBox="1"/>
            <p:nvPr/>
          </p:nvSpPr>
          <p:spPr>
            <a:xfrm>
              <a:off x="408038" y="788807"/>
              <a:ext cx="3429000" cy="507831"/>
            </a:xfrm>
            <a:prstGeom prst="rect">
              <a:avLst/>
            </a:prstGeom>
            <a:noFill/>
          </p:spPr>
          <p:txBody>
            <a:bodyPr wrap="square" rtlCol="0">
              <a:spAutoFit/>
            </a:bodyPr>
            <a:lstStyle/>
            <a:p>
              <a:r>
                <a:rPr lang="en-US" sz="2700" b="1" dirty="0">
                  <a:solidFill>
                    <a:schemeClr val="bg1"/>
                  </a:solidFill>
                  <a:latin typeface="Montserrat" panose="00000500000000000000" pitchFamily="50" charset="0"/>
                </a:rPr>
                <a:t>ABSTRACT</a:t>
              </a:r>
            </a:p>
          </p:txBody>
        </p:sp>
      </p:grpSp>
      <p:grpSp>
        <p:nvGrpSpPr>
          <p:cNvPr id="12" name="Group 11">
            <a:extLst>
              <a:ext uri="{FF2B5EF4-FFF2-40B4-BE49-F238E27FC236}">
                <a16:creationId xmlns:a16="http://schemas.microsoft.com/office/drawing/2014/main" id="{AE55105B-31AE-BB0D-7E59-E5DCEC4E622A}"/>
              </a:ext>
            </a:extLst>
          </p:cNvPr>
          <p:cNvGrpSpPr/>
          <p:nvPr/>
        </p:nvGrpSpPr>
        <p:grpSpPr>
          <a:xfrm>
            <a:off x="304800" y="1602658"/>
            <a:ext cx="6076335" cy="4706005"/>
            <a:chOff x="304800" y="1602658"/>
            <a:chExt cx="6076335" cy="4706005"/>
          </a:xfrm>
        </p:grpSpPr>
        <p:sp>
          <p:nvSpPr>
            <p:cNvPr id="10" name="Rectangle 9">
              <a:extLst>
                <a:ext uri="{FF2B5EF4-FFF2-40B4-BE49-F238E27FC236}">
                  <a16:creationId xmlns:a16="http://schemas.microsoft.com/office/drawing/2014/main" id="{8513D5BB-D5AB-7957-45AA-6E61CB27E12A}"/>
                </a:ext>
              </a:extLst>
            </p:cNvPr>
            <p:cNvSpPr/>
            <p:nvPr/>
          </p:nvSpPr>
          <p:spPr>
            <a:xfrm>
              <a:off x="304800" y="1602658"/>
              <a:ext cx="6076335" cy="4680155"/>
            </a:xfrm>
            <a:prstGeom prst="rect">
              <a:avLst/>
            </a:prstGeom>
            <a:solidFill>
              <a:srgbClr val="C04270">
                <a:alpha val="5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DADFA203-9FFA-422C-1DAE-A3DBAF11CB4B}"/>
                </a:ext>
              </a:extLst>
            </p:cNvPr>
            <p:cNvSpPr txBox="1"/>
            <p:nvPr/>
          </p:nvSpPr>
          <p:spPr>
            <a:xfrm>
              <a:off x="408038" y="1907458"/>
              <a:ext cx="5825614" cy="4401205"/>
            </a:xfrm>
            <a:prstGeom prst="rect">
              <a:avLst/>
            </a:prstGeom>
            <a:noFill/>
          </p:spPr>
          <p:txBody>
            <a:bodyPr wrap="square" rtlCol="0">
              <a:spAutoFit/>
            </a:bodyPr>
            <a:lstStyle/>
            <a:p>
              <a:pPr marL="285750" indent="-285750" algn="just">
                <a:buFont typeface="Arial" panose="020B0604020202020204" pitchFamily="34" charset="0"/>
                <a:buChar char="•"/>
              </a:pPr>
              <a:r>
                <a:rPr lang="en-US" sz="2000" dirty="0">
                  <a:solidFill>
                    <a:schemeClr val="bg1"/>
                  </a:solidFill>
                  <a:latin typeface="Montserrat" panose="00000500000000000000" pitchFamily="50" charset="0"/>
                </a:rPr>
                <a:t>This project introduces an advanced Drowsiness detection for car drivers system by using Arduino and infrared sensor technology. Statistics </a:t>
              </a:r>
              <a:r>
                <a:rPr lang="en-US" sz="2000" dirty="0" err="1">
                  <a:solidFill>
                    <a:schemeClr val="bg1"/>
                  </a:solidFill>
                  <a:latin typeface="Montserrat" panose="00000500000000000000" pitchFamily="50" charset="0"/>
                </a:rPr>
                <a:t>highlightthe</a:t>
              </a:r>
              <a:r>
                <a:rPr lang="en-US" sz="2000" dirty="0">
                  <a:solidFill>
                    <a:schemeClr val="bg1"/>
                  </a:solidFill>
                  <a:latin typeface="Montserrat" panose="00000500000000000000" pitchFamily="50" charset="0"/>
                </a:rPr>
                <a:t> substantial impact that fatigued driving plays in </a:t>
              </a:r>
              <a:r>
                <a:rPr lang="en-US" sz="2000" dirty="0" err="1">
                  <a:solidFill>
                    <a:schemeClr val="bg1"/>
                  </a:solidFill>
                  <a:latin typeface="Montserrat" panose="00000500000000000000" pitchFamily="50" charset="0"/>
                </a:rPr>
                <a:t>anumber</a:t>
              </a:r>
              <a:r>
                <a:rPr lang="en-US" sz="2000" dirty="0">
                  <a:solidFill>
                    <a:schemeClr val="bg1"/>
                  </a:solidFill>
                  <a:latin typeface="Montserrat" panose="00000500000000000000" pitchFamily="50" charset="0"/>
                </a:rPr>
                <a:t> of traffic incidents that result in serious injuries </a:t>
              </a:r>
              <a:r>
                <a:rPr lang="en-US" sz="2000" dirty="0" err="1">
                  <a:solidFill>
                    <a:schemeClr val="bg1"/>
                  </a:solidFill>
                  <a:latin typeface="Montserrat" panose="00000500000000000000" pitchFamily="50" charset="0"/>
                </a:rPr>
                <a:t>andfatalities</a:t>
              </a:r>
              <a:r>
                <a:rPr lang="en-US" sz="2000" dirty="0">
                  <a:solidFill>
                    <a:schemeClr val="bg1"/>
                  </a:solidFill>
                  <a:latin typeface="Montserrat" panose="00000500000000000000" pitchFamily="50" charset="0"/>
                </a:rPr>
                <a:t>.</a:t>
              </a:r>
            </a:p>
            <a:p>
              <a:endParaRPr lang="en-US" sz="2000" dirty="0">
                <a:solidFill>
                  <a:schemeClr val="bg1"/>
                </a:solidFill>
                <a:latin typeface="Montserrat" panose="00000500000000000000" pitchFamily="50" charset="0"/>
              </a:endParaRPr>
            </a:p>
            <a:p>
              <a:pPr marL="285750" indent="-285750">
                <a:buFont typeface="Arial" panose="020B0604020202020204" pitchFamily="34" charset="0"/>
                <a:buChar char="•"/>
              </a:pPr>
              <a:r>
                <a:rPr lang="en-US" sz="2000" dirty="0">
                  <a:solidFill>
                    <a:schemeClr val="bg1"/>
                  </a:solidFill>
                  <a:latin typeface="Montserrat" panose="00000500000000000000" pitchFamily="50" charset="0"/>
                </a:rPr>
                <a:t>Fatigued driving is a major cause of road </a:t>
              </a:r>
              <a:r>
                <a:rPr lang="en-US" sz="2000" dirty="0" err="1">
                  <a:solidFill>
                    <a:schemeClr val="bg1"/>
                  </a:solidFill>
                  <a:latin typeface="Montserrat" panose="00000500000000000000" pitchFamily="50" charset="0"/>
                </a:rPr>
                <a:t>accidents.To</a:t>
              </a:r>
              <a:r>
                <a:rPr lang="en-US" sz="2000" dirty="0">
                  <a:solidFill>
                    <a:schemeClr val="bg1"/>
                  </a:solidFill>
                  <a:latin typeface="Montserrat" panose="00000500000000000000" pitchFamily="50" charset="0"/>
                </a:rPr>
                <a:t> avoid potential accidents caused by drivers falling </a:t>
              </a:r>
              <a:r>
                <a:rPr lang="en-US" sz="2000" dirty="0" err="1">
                  <a:solidFill>
                    <a:schemeClr val="bg1"/>
                  </a:solidFill>
                  <a:latin typeface="Montserrat" panose="00000500000000000000" pitchFamily="50" charset="0"/>
                </a:rPr>
                <a:t>asleep,a</a:t>
              </a:r>
              <a:r>
                <a:rPr lang="en-US" sz="2000" dirty="0">
                  <a:solidFill>
                    <a:schemeClr val="bg1"/>
                  </a:solidFill>
                  <a:latin typeface="Montserrat" panose="00000500000000000000" pitchFamily="50" charset="0"/>
                </a:rPr>
                <a:t> great deal of testing has been conducted to develop </a:t>
              </a:r>
              <a:r>
                <a:rPr lang="en-US" sz="2000" dirty="0" err="1">
                  <a:solidFill>
                    <a:schemeClr val="bg1"/>
                  </a:solidFill>
                  <a:latin typeface="Montserrat" panose="00000500000000000000" pitchFamily="50" charset="0"/>
                </a:rPr>
                <a:t>systemsthat</a:t>
              </a:r>
              <a:r>
                <a:rPr lang="en-US" sz="2000" dirty="0">
                  <a:solidFill>
                    <a:schemeClr val="bg1"/>
                  </a:solidFill>
                  <a:latin typeface="Montserrat" panose="00000500000000000000" pitchFamily="50" charset="0"/>
                </a:rPr>
                <a:t> can assess driver tiredness and send out </a:t>
              </a:r>
              <a:r>
                <a:rPr lang="en-US" sz="2000" dirty="0" err="1">
                  <a:solidFill>
                    <a:schemeClr val="bg1"/>
                  </a:solidFill>
                  <a:latin typeface="Montserrat" panose="00000500000000000000" pitchFamily="50" charset="0"/>
                </a:rPr>
                <a:t>alertsbeforehand</a:t>
              </a:r>
              <a:r>
                <a:rPr lang="en-US" sz="2000" dirty="0">
                  <a:solidFill>
                    <a:schemeClr val="bg1"/>
                  </a:solidFill>
                  <a:latin typeface="Montserrat" panose="00000500000000000000" pitchFamily="50" charset="0"/>
                </a:rPr>
                <a:t>.</a:t>
              </a:r>
              <a:endParaRPr lang="en-US" dirty="0">
                <a:solidFill>
                  <a:schemeClr val="bg1"/>
                </a:solidFill>
                <a:latin typeface="Montserrat" panose="00000500000000000000" pitchFamily="50" charset="0"/>
              </a:endParaRPr>
            </a:p>
          </p:txBody>
        </p:sp>
      </p:grpSp>
    </p:spTree>
    <p:extLst>
      <p:ext uri="{BB962C8B-B14F-4D97-AF65-F5344CB8AC3E}">
        <p14:creationId xmlns:p14="http://schemas.microsoft.com/office/powerpoint/2010/main" val="404013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fill="hold"/>
                                        <p:tgtEl>
                                          <p:spTgt spid="12"/>
                                        </p:tgtEl>
                                        <p:attrNameLst>
                                          <p:attrName>ppt_x</p:attrName>
                                        </p:attrNameLst>
                                      </p:cBhvr>
                                      <p:tavLst>
                                        <p:tav tm="0">
                                          <p:val>
                                            <p:strVal val="0-#ppt_w/2"/>
                                          </p:val>
                                        </p:tav>
                                        <p:tav tm="100000">
                                          <p:val>
                                            <p:strVal val="#ppt_x"/>
                                          </p:val>
                                        </p:tav>
                                      </p:tavLst>
                                    </p:anim>
                                    <p:anim calcmode="lin" valueType="num">
                                      <p:cBhvr additive="base">
                                        <p:cTn id="14"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627DB4-3FD9-5BF9-E4F9-236211206A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6" name="Group 15">
            <a:extLst>
              <a:ext uri="{FF2B5EF4-FFF2-40B4-BE49-F238E27FC236}">
                <a16:creationId xmlns:a16="http://schemas.microsoft.com/office/drawing/2014/main" id="{B6E34DB4-C13A-DEDE-4E50-48A0E58F8206}"/>
              </a:ext>
            </a:extLst>
          </p:cNvPr>
          <p:cNvGrpSpPr/>
          <p:nvPr/>
        </p:nvGrpSpPr>
        <p:grpSpPr>
          <a:xfrm>
            <a:off x="171450" y="585788"/>
            <a:ext cx="3357563" cy="742950"/>
            <a:chOff x="171450" y="585788"/>
            <a:chExt cx="3357563" cy="742950"/>
          </a:xfrm>
        </p:grpSpPr>
        <p:sp>
          <p:nvSpPr>
            <p:cNvPr id="14" name="Rectangle 13">
              <a:extLst>
                <a:ext uri="{FF2B5EF4-FFF2-40B4-BE49-F238E27FC236}">
                  <a16:creationId xmlns:a16="http://schemas.microsoft.com/office/drawing/2014/main" id="{D76082AF-90F3-A9F3-541F-29313A8ADBDE}"/>
                </a:ext>
              </a:extLst>
            </p:cNvPr>
            <p:cNvSpPr/>
            <p:nvPr/>
          </p:nvSpPr>
          <p:spPr>
            <a:xfrm>
              <a:off x="171450" y="585788"/>
              <a:ext cx="3357563" cy="742950"/>
            </a:xfrm>
            <a:prstGeom prst="rect">
              <a:avLst/>
            </a:prstGeom>
            <a:solidFill>
              <a:srgbClr val="CA63F3">
                <a:alpha val="5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0BF0FB44-D5C1-E67D-A36D-AB05E732B323}"/>
                </a:ext>
              </a:extLst>
            </p:cNvPr>
            <p:cNvSpPr txBox="1"/>
            <p:nvPr/>
          </p:nvSpPr>
          <p:spPr>
            <a:xfrm>
              <a:off x="385762" y="718736"/>
              <a:ext cx="2928938" cy="477054"/>
            </a:xfrm>
            <a:prstGeom prst="rect">
              <a:avLst/>
            </a:prstGeom>
            <a:noFill/>
          </p:spPr>
          <p:txBody>
            <a:bodyPr wrap="square" rtlCol="0">
              <a:spAutoFit/>
            </a:bodyPr>
            <a:lstStyle/>
            <a:p>
              <a:r>
                <a:rPr lang="en-US" sz="2500" b="1" dirty="0">
                  <a:solidFill>
                    <a:schemeClr val="bg1"/>
                  </a:solidFill>
                  <a:latin typeface="Montserrat" panose="00000500000000000000" pitchFamily="50" charset="0"/>
                </a:rPr>
                <a:t>INTRODUCTION</a:t>
              </a:r>
            </a:p>
          </p:txBody>
        </p:sp>
      </p:grpSp>
      <p:grpSp>
        <p:nvGrpSpPr>
          <p:cNvPr id="19" name="Group 18">
            <a:extLst>
              <a:ext uri="{FF2B5EF4-FFF2-40B4-BE49-F238E27FC236}">
                <a16:creationId xmlns:a16="http://schemas.microsoft.com/office/drawing/2014/main" id="{9CA568D3-591C-846A-8FE7-A59797A531A2}"/>
              </a:ext>
            </a:extLst>
          </p:cNvPr>
          <p:cNvGrpSpPr/>
          <p:nvPr/>
        </p:nvGrpSpPr>
        <p:grpSpPr>
          <a:xfrm>
            <a:off x="171450" y="1643063"/>
            <a:ext cx="6986588" cy="4886325"/>
            <a:chOff x="171450" y="1643063"/>
            <a:chExt cx="6986588" cy="4886325"/>
          </a:xfrm>
        </p:grpSpPr>
        <p:sp>
          <p:nvSpPr>
            <p:cNvPr id="17" name="Rectangle 16">
              <a:extLst>
                <a:ext uri="{FF2B5EF4-FFF2-40B4-BE49-F238E27FC236}">
                  <a16:creationId xmlns:a16="http://schemas.microsoft.com/office/drawing/2014/main" id="{8927B563-814F-E701-740D-EE2AC52E8E66}"/>
                </a:ext>
              </a:extLst>
            </p:cNvPr>
            <p:cNvSpPr/>
            <p:nvPr/>
          </p:nvSpPr>
          <p:spPr>
            <a:xfrm>
              <a:off x="171450" y="1643063"/>
              <a:ext cx="6986588" cy="4886325"/>
            </a:xfrm>
            <a:prstGeom prst="rect">
              <a:avLst/>
            </a:prstGeom>
            <a:solidFill>
              <a:srgbClr val="CA63F3">
                <a:alpha val="6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983B5529-CE97-C15F-8A11-60415F3362DA}"/>
                </a:ext>
              </a:extLst>
            </p:cNvPr>
            <p:cNvSpPr txBox="1"/>
            <p:nvPr/>
          </p:nvSpPr>
          <p:spPr>
            <a:xfrm>
              <a:off x="250031" y="1716345"/>
              <a:ext cx="6557963" cy="4739759"/>
            </a:xfrm>
            <a:prstGeom prst="rect">
              <a:avLst/>
            </a:prstGeom>
            <a:noFill/>
          </p:spPr>
          <p:txBody>
            <a:bodyPr wrap="square" rtlCol="0">
              <a:spAutoFit/>
            </a:bodyPr>
            <a:lstStyle/>
            <a:p>
              <a:pPr marL="342900" indent="-342900" algn="just">
                <a:buFont typeface="Arial" panose="020B0604020202020204" pitchFamily="34" charset="0"/>
                <a:buChar char="•"/>
              </a:pPr>
              <a:r>
                <a:rPr lang="en-US" sz="2000" dirty="0">
                  <a:solidFill>
                    <a:schemeClr val="bg1"/>
                  </a:solidFill>
                  <a:latin typeface="Montserrat" panose="00000500000000000000" pitchFamily="50" charset="0"/>
                  <a:cs typeface="Mongolian Baiti" panose="03000500000000000000" pitchFamily="66" charset="0"/>
                </a:rPr>
                <a:t>The project “DROWSINESS DETECTION FOR CARDRIVERS” presents a solution for the drowsiness for </a:t>
              </a:r>
              <a:r>
                <a:rPr lang="en-US" sz="2000" dirty="0" err="1">
                  <a:solidFill>
                    <a:schemeClr val="bg1"/>
                  </a:solidFill>
                  <a:latin typeface="Montserrat" panose="00000500000000000000" pitchFamily="50" charset="0"/>
                  <a:cs typeface="Mongolian Baiti" panose="03000500000000000000" pitchFamily="66" charset="0"/>
                </a:rPr>
                <a:t>cardriver</a:t>
              </a:r>
              <a:r>
                <a:rPr lang="en-US" sz="2000" dirty="0">
                  <a:solidFill>
                    <a:schemeClr val="bg1"/>
                  </a:solidFill>
                  <a:latin typeface="Montserrat" panose="00000500000000000000" pitchFamily="50" charset="0"/>
                  <a:cs typeface="Mongolian Baiti" panose="03000500000000000000" pitchFamily="66" charset="0"/>
                </a:rPr>
                <a:t> problems faced in urban </a:t>
              </a:r>
              <a:r>
                <a:rPr lang="en-US" sz="2000" dirty="0" err="1">
                  <a:solidFill>
                    <a:schemeClr val="bg1"/>
                  </a:solidFill>
                  <a:latin typeface="Montserrat" panose="00000500000000000000" pitchFamily="50" charset="0"/>
                  <a:cs typeface="Mongolian Baiti" panose="03000500000000000000" pitchFamily="66" charset="0"/>
                </a:rPr>
                <a:t>citiesespeciallymetropolitan</a:t>
              </a:r>
              <a:r>
                <a:rPr lang="en-US" sz="2000" dirty="0">
                  <a:solidFill>
                    <a:schemeClr val="bg1"/>
                  </a:solidFill>
                  <a:latin typeface="Montserrat" panose="00000500000000000000" pitchFamily="50" charset="0"/>
                  <a:cs typeface="Mongolian Baiti" panose="03000500000000000000" pitchFamily="66" charset="0"/>
                </a:rPr>
                <a:t> cities. We address this urgent problem </a:t>
              </a:r>
              <a:r>
                <a:rPr lang="en-US" sz="2000" dirty="0" err="1">
                  <a:solidFill>
                    <a:schemeClr val="bg1"/>
                  </a:solidFill>
                  <a:latin typeface="Montserrat" panose="00000500000000000000" pitchFamily="50" charset="0"/>
                  <a:cs typeface="Mongolian Baiti" panose="03000500000000000000" pitchFamily="66" charset="0"/>
                </a:rPr>
                <a:t>andlessen</a:t>
              </a:r>
              <a:r>
                <a:rPr lang="en-US" sz="2000" dirty="0">
                  <a:solidFill>
                    <a:schemeClr val="bg1"/>
                  </a:solidFill>
                  <a:latin typeface="Montserrat" panose="00000500000000000000" pitchFamily="50" charset="0"/>
                  <a:cs typeface="Mongolian Baiti" panose="03000500000000000000" pitchFamily="66" charset="0"/>
                </a:rPr>
                <a:t> the risks related to driver weariness by </a:t>
              </a:r>
              <a:r>
                <a:rPr lang="en-US" sz="2000" dirty="0" err="1">
                  <a:solidFill>
                    <a:schemeClr val="bg1"/>
                  </a:solidFill>
                  <a:latin typeface="Montserrat" panose="00000500000000000000" pitchFamily="50" charset="0"/>
                  <a:cs typeface="Mongolian Baiti" panose="03000500000000000000" pitchFamily="66" charset="0"/>
                </a:rPr>
                <a:t>utilizingcutting</a:t>
              </a:r>
              <a:r>
                <a:rPr lang="en-US" sz="2000" dirty="0">
                  <a:solidFill>
                    <a:schemeClr val="bg1"/>
                  </a:solidFill>
                  <a:latin typeface="Montserrat" panose="00000500000000000000" pitchFamily="50" charset="0"/>
                  <a:cs typeface="Mongolian Baiti" panose="03000500000000000000" pitchFamily="66" charset="0"/>
                </a:rPr>
                <a:t>-edge technologies.</a:t>
              </a:r>
            </a:p>
            <a:p>
              <a:endParaRPr lang="en-US" sz="2200" dirty="0">
                <a:solidFill>
                  <a:schemeClr val="bg1"/>
                </a:solidFill>
                <a:latin typeface="Montserrat" panose="00000500000000000000" pitchFamily="50" charset="0"/>
                <a:cs typeface="Mongolian Baiti" panose="03000500000000000000" pitchFamily="66" charset="0"/>
              </a:endParaRPr>
            </a:p>
            <a:p>
              <a:pPr marL="342900" indent="-342900">
                <a:buFont typeface="Arial" panose="020B0604020202020204" pitchFamily="34" charset="0"/>
                <a:buChar char="•"/>
              </a:pPr>
              <a:r>
                <a:rPr lang="en-US" sz="2000" dirty="0">
                  <a:solidFill>
                    <a:schemeClr val="bg1"/>
                  </a:solidFill>
                  <a:latin typeface="Montserrat" panose="00000500000000000000" pitchFamily="50" charset="0"/>
                  <a:cs typeface="Mongolian Baiti" panose="03000500000000000000" pitchFamily="66" charset="0"/>
                </a:rPr>
                <a:t>cutting-edge technologies. Our mission is to </a:t>
              </a:r>
              <a:r>
                <a:rPr lang="en-US" sz="2000" dirty="0" err="1">
                  <a:solidFill>
                    <a:schemeClr val="bg1"/>
                  </a:solidFill>
                  <a:latin typeface="Montserrat" panose="00000500000000000000" pitchFamily="50" charset="0"/>
                  <a:cs typeface="Mongolian Baiti" panose="03000500000000000000" pitchFamily="66" charset="0"/>
                </a:rPr>
                <a:t>revolutionizedriver</a:t>
              </a:r>
              <a:r>
                <a:rPr lang="en-US" sz="2000" dirty="0">
                  <a:solidFill>
                    <a:schemeClr val="bg1"/>
                  </a:solidFill>
                  <a:latin typeface="Montserrat" panose="00000500000000000000" pitchFamily="50" charset="0"/>
                  <a:cs typeface="Mongolian Baiti" panose="03000500000000000000" pitchFamily="66" charset="0"/>
                </a:rPr>
                <a:t> fatigue detection and treatment by utilizing state-of-the-art hardware and creative </a:t>
              </a:r>
              <a:r>
                <a:rPr lang="en-US" sz="2000" dirty="0" err="1">
                  <a:solidFill>
                    <a:schemeClr val="bg1"/>
                  </a:solidFill>
                  <a:latin typeface="Montserrat" panose="00000500000000000000" pitchFamily="50" charset="0"/>
                  <a:cs typeface="Mongolian Baiti" panose="03000500000000000000" pitchFamily="66" charset="0"/>
                </a:rPr>
                <a:t>approaches.The</a:t>
              </a:r>
              <a:r>
                <a:rPr lang="en-US" sz="2000" dirty="0">
                  <a:solidFill>
                    <a:schemeClr val="bg1"/>
                  </a:solidFill>
                  <a:latin typeface="Montserrat" panose="00000500000000000000" pitchFamily="50" charset="0"/>
                  <a:cs typeface="Mongolian Baiti" panose="03000500000000000000" pitchFamily="66" charset="0"/>
                </a:rPr>
                <a:t> project </a:t>
              </a:r>
              <a:r>
                <a:rPr lang="en-US" sz="2000" dirty="0" err="1">
                  <a:solidFill>
                    <a:schemeClr val="bg1"/>
                  </a:solidFill>
                  <a:latin typeface="Montserrat" panose="00000500000000000000" pitchFamily="50" charset="0"/>
                  <a:cs typeface="Mongolian Baiti" panose="03000500000000000000" pitchFamily="66" charset="0"/>
                </a:rPr>
                <a:t>usesmodern</a:t>
              </a:r>
              <a:r>
                <a:rPr lang="en-US" sz="2000" dirty="0">
                  <a:solidFill>
                    <a:schemeClr val="bg1"/>
                  </a:solidFill>
                  <a:latin typeface="Montserrat" panose="00000500000000000000" pitchFamily="50" charset="0"/>
                  <a:cs typeface="Mongolian Baiti" panose="03000500000000000000" pitchFamily="66" charset="0"/>
                </a:rPr>
                <a:t> technologies to address the crucial problem </a:t>
              </a:r>
              <a:r>
                <a:rPr lang="en-US" sz="2000" dirty="0" err="1">
                  <a:solidFill>
                    <a:schemeClr val="bg1"/>
                  </a:solidFill>
                  <a:latin typeface="Montserrat" panose="00000500000000000000" pitchFamily="50" charset="0"/>
                  <a:cs typeface="Mongolian Baiti" panose="03000500000000000000" pitchFamily="66" charset="0"/>
                </a:rPr>
                <a:t>ofdriver</a:t>
              </a:r>
              <a:r>
                <a:rPr lang="en-US" sz="2000" dirty="0">
                  <a:solidFill>
                    <a:schemeClr val="bg1"/>
                  </a:solidFill>
                  <a:latin typeface="Montserrat" panose="00000500000000000000" pitchFamily="50" charset="0"/>
                  <a:cs typeface="Mongolian Baiti" panose="03000500000000000000" pitchFamily="66" charset="0"/>
                </a:rPr>
                <a:t> drowsiness with the goal of transforming </a:t>
              </a:r>
              <a:r>
                <a:rPr lang="en-US" sz="2000" dirty="0" err="1">
                  <a:solidFill>
                    <a:schemeClr val="bg1"/>
                  </a:solidFill>
                  <a:latin typeface="Montserrat" panose="00000500000000000000" pitchFamily="50" charset="0"/>
                  <a:cs typeface="Mongolian Baiti" panose="03000500000000000000" pitchFamily="66" charset="0"/>
                </a:rPr>
                <a:t>roadsafety</a:t>
              </a:r>
              <a:r>
                <a:rPr lang="en-US" sz="2000" dirty="0">
                  <a:solidFill>
                    <a:schemeClr val="bg1"/>
                  </a:solidFill>
                  <a:latin typeface="Montserrat" panose="00000500000000000000" pitchFamily="50" charset="0"/>
                  <a:cs typeface="Mongolian Baiti" panose="03000500000000000000" pitchFamily="66" charset="0"/>
                </a:rPr>
                <a:t>.</a:t>
              </a:r>
              <a:endParaRPr lang="en-US" sz="2000" dirty="0">
                <a:solidFill>
                  <a:schemeClr val="bg1"/>
                </a:solidFill>
                <a:latin typeface="Montserrat" panose="00000500000000000000" pitchFamily="50" charset="0"/>
              </a:endParaRPr>
            </a:p>
          </p:txBody>
        </p:sp>
      </p:grpSp>
    </p:spTree>
    <p:extLst>
      <p:ext uri="{BB962C8B-B14F-4D97-AF65-F5344CB8AC3E}">
        <p14:creationId xmlns:p14="http://schemas.microsoft.com/office/powerpoint/2010/main" val="3766958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cBhvr additive="base">
                                        <p:cTn id="13" dur="500" fill="hold"/>
                                        <p:tgtEl>
                                          <p:spTgt spid="19"/>
                                        </p:tgtEl>
                                        <p:attrNameLst>
                                          <p:attrName>ppt_x</p:attrName>
                                        </p:attrNameLst>
                                      </p:cBhvr>
                                      <p:tavLst>
                                        <p:tav tm="0">
                                          <p:val>
                                            <p:strVal val="0-#ppt_w/2"/>
                                          </p:val>
                                        </p:tav>
                                        <p:tav tm="100000">
                                          <p:val>
                                            <p:strVal val="#ppt_x"/>
                                          </p:val>
                                        </p:tav>
                                      </p:tavLst>
                                    </p:anim>
                                    <p:anim calcmode="lin" valueType="num">
                                      <p:cBhvr additive="base">
                                        <p:cTn id="14"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A8989C-9996-2B50-5B34-27F4CD3DF4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9" name="Group 8">
            <a:extLst>
              <a:ext uri="{FF2B5EF4-FFF2-40B4-BE49-F238E27FC236}">
                <a16:creationId xmlns:a16="http://schemas.microsoft.com/office/drawing/2014/main" id="{BF55680F-7993-E372-8C3B-C98CDD1C67D2}"/>
              </a:ext>
            </a:extLst>
          </p:cNvPr>
          <p:cNvGrpSpPr/>
          <p:nvPr/>
        </p:nvGrpSpPr>
        <p:grpSpPr>
          <a:xfrm>
            <a:off x="166256" y="738426"/>
            <a:ext cx="4713970" cy="608594"/>
            <a:chOff x="166255" y="738426"/>
            <a:chExt cx="5289323" cy="608594"/>
          </a:xfrm>
        </p:grpSpPr>
        <p:sp>
          <p:nvSpPr>
            <p:cNvPr id="7" name="Rectangle 6">
              <a:extLst>
                <a:ext uri="{FF2B5EF4-FFF2-40B4-BE49-F238E27FC236}">
                  <a16:creationId xmlns:a16="http://schemas.microsoft.com/office/drawing/2014/main" id="{0E287E56-5494-D17A-B62F-01C910835703}"/>
                </a:ext>
              </a:extLst>
            </p:cNvPr>
            <p:cNvSpPr/>
            <p:nvPr/>
          </p:nvSpPr>
          <p:spPr>
            <a:xfrm>
              <a:off x="166255" y="738426"/>
              <a:ext cx="4857808" cy="608594"/>
            </a:xfrm>
            <a:prstGeom prst="rect">
              <a:avLst/>
            </a:prstGeom>
            <a:solidFill>
              <a:srgbClr val="C04270">
                <a:alpha val="57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E58B1EB-E7BE-C5A3-2DFC-9433257F00D9}"/>
                </a:ext>
              </a:extLst>
            </p:cNvPr>
            <p:cNvSpPr txBox="1"/>
            <p:nvPr/>
          </p:nvSpPr>
          <p:spPr>
            <a:xfrm>
              <a:off x="408038" y="788807"/>
              <a:ext cx="5047540" cy="507831"/>
            </a:xfrm>
            <a:prstGeom prst="rect">
              <a:avLst/>
            </a:prstGeom>
            <a:noFill/>
          </p:spPr>
          <p:txBody>
            <a:bodyPr wrap="square" rtlCol="0">
              <a:spAutoFit/>
            </a:bodyPr>
            <a:lstStyle/>
            <a:p>
              <a:r>
                <a:rPr lang="en-US" sz="2700" b="1" dirty="0">
                  <a:solidFill>
                    <a:schemeClr val="bg1"/>
                  </a:solidFill>
                  <a:latin typeface="Montserrat" panose="00000500000000000000" pitchFamily="50" charset="0"/>
                </a:rPr>
                <a:t>LITERATURE SURVEY</a:t>
              </a:r>
            </a:p>
          </p:txBody>
        </p:sp>
      </p:grpSp>
      <p:grpSp>
        <p:nvGrpSpPr>
          <p:cNvPr id="12" name="Group 11">
            <a:extLst>
              <a:ext uri="{FF2B5EF4-FFF2-40B4-BE49-F238E27FC236}">
                <a16:creationId xmlns:a16="http://schemas.microsoft.com/office/drawing/2014/main" id="{AE55105B-31AE-BB0D-7E59-E5DCEC4E622A}"/>
              </a:ext>
            </a:extLst>
          </p:cNvPr>
          <p:cNvGrpSpPr/>
          <p:nvPr/>
        </p:nvGrpSpPr>
        <p:grpSpPr>
          <a:xfrm>
            <a:off x="304800" y="1602658"/>
            <a:ext cx="6076335" cy="4680155"/>
            <a:chOff x="304800" y="1602658"/>
            <a:chExt cx="6076335" cy="4680155"/>
          </a:xfrm>
        </p:grpSpPr>
        <p:sp>
          <p:nvSpPr>
            <p:cNvPr id="10" name="Rectangle 9">
              <a:extLst>
                <a:ext uri="{FF2B5EF4-FFF2-40B4-BE49-F238E27FC236}">
                  <a16:creationId xmlns:a16="http://schemas.microsoft.com/office/drawing/2014/main" id="{8513D5BB-D5AB-7957-45AA-6E61CB27E12A}"/>
                </a:ext>
              </a:extLst>
            </p:cNvPr>
            <p:cNvSpPr/>
            <p:nvPr/>
          </p:nvSpPr>
          <p:spPr>
            <a:xfrm>
              <a:off x="304800" y="1602658"/>
              <a:ext cx="6076335" cy="4680155"/>
            </a:xfrm>
            <a:prstGeom prst="rect">
              <a:avLst/>
            </a:prstGeom>
            <a:solidFill>
              <a:srgbClr val="C04270">
                <a:alpha val="5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DADFA203-9FFA-422C-1DAE-A3DBAF11CB4B}"/>
                </a:ext>
              </a:extLst>
            </p:cNvPr>
            <p:cNvSpPr txBox="1"/>
            <p:nvPr/>
          </p:nvSpPr>
          <p:spPr>
            <a:xfrm>
              <a:off x="408038" y="1907458"/>
              <a:ext cx="5825614" cy="4247317"/>
            </a:xfrm>
            <a:prstGeom prst="rect">
              <a:avLst/>
            </a:prstGeom>
            <a:noFill/>
          </p:spPr>
          <p:txBody>
            <a:bodyPr wrap="square" rtlCol="0">
              <a:spAutoFit/>
            </a:bodyPr>
            <a:lstStyle/>
            <a:p>
              <a:pPr marL="285750" indent="-285750" algn="just">
                <a:buFont typeface="Arial" panose="020B0604020202020204" pitchFamily="34" charset="0"/>
                <a:buChar char="•"/>
              </a:pPr>
              <a:r>
                <a:rPr lang="en-US" dirty="0">
                  <a:solidFill>
                    <a:schemeClr val="bg1"/>
                  </a:solidFill>
                  <a:latin typeface="Montserrat" panose="00000500000000000000" pitchFamily="50" charset="0"/>
                </a:rPr>
                <a:t>This paper [1] proposes usage of RFID in car </a:t>
              </a:r>
              <a:r>
                <a:rPr lang="en-US" dirty="0" err="1">
                  <a:solidFill>
                    <a:schemeClr val="bg1"/>
                  </a:solidFill>
                  <a:latin typeface="Montserrat" panose="00000500000000000000" pitchFamily="50" charset="0"/>
                </a:rPr>
                <a:t>detectionsystem</a:t>
              </a:r>
              <a:r>
                <a:rPr lang="en-US" dirty="0">
                  <a:solidFill>
                    <a:schemeClr val="bg1"/>
                  </a:solidFill>
                  <a:latin typeface="Montserrat" panose="00000500000000000000" pitchFamily="50" charset="0"/>
                </a:rPr>
                <a:t> to upgrade the user experience and elevate </a:t>
              </a:r>
              <a:r>
                <a:rPr lang="en-US" dirty="0" err="1">
                  <a:solidFill>
                    <a:schemeClr val="bg1"/>
                  </a:solidFill>
                  <a:latin typeface="Montserrat" panose="00000500000000000000" pitchFamily="50" charset="0"/>
                </a:rPr>
                <a:t>thecontrol</a:t>
              </a:r>
              <a:r>
                <a:rPr lang="en-US" dirty="0">
                  <a:solidFill>
                    <a:schemeClr val="bg1"/>
                  </a:solidFill>
                  <a:latin typeface="Montserrat" panose="00000500000000000000" pitchFamily="50" charset="0"/>
                </a:rPr>
                <a:t> the accidents in the cars in an efficient way. </a:t>
              </a:r>
              <a:r>
                <a:rPr lang="en-US" dirty="0" err="1">
                  <a:solidFill>
                    <a:schemeClr val="bg1"/>
                  </a:solidFill>
                  <a:latin typeface="Montserrat" panose="00000500000000000000" pitchFamily="50" charset="0"/>
                </a:rPr>
                <a:t>Theprincipal</a:t>
              </a:r>
              <a:r>
                <a:rPr lang="en-US" dirty="0">
                  <a:solidFill>
                    <a:schemeClr val="bg1"/>
                  </a:solidFill>
                  <a:latin typeface="Montserrat" panose="00000500000000000000" pitchFamily="50" charset="0"/>
                </a:rPr>
                <a:t> objectives of the study were to identify the </a:t>
              </a:r>
              <a:r>
                <a:rPr lang="en-US" dirty="0" err="1">
                  <a:solidFill>
                    <a:schemeClr val="bg1"/>
                  </a:solidFill>
                  <a:latin typeface="Montserrat" panose="00000500000000000000" pitchFamily="50" charset="0"/>
                </a:rPr>
                <a:t>mostimportant</a:t>
              </a:r>
              <a:r>
                <a:rPr lang="en-US" dirty="0">
                  <a:solidFill>
                    <a:schemeClr val="bg1"/>
                  </a:solidFill>
                  <a:latin typeface="Montserrat" panose="00000500000000000000" pitchFamily="50" charset="0"/>
                </a:rPr>
                <a:t> methods, tools, and difficulties in detecting </a:t>
              </a:r>
              <a:r>
                <a:rPr lang="en-US" dirty="0" err="1">
                  <a:solidFill>
                    <a:schemeClr val="bg1"/>
                  </a:solidFill>
                  <a:latin typeface="Montserrat" panose="00000500000000000000" pitchFamily="50" charset="0"/>
                </a:rPr>
                <a:t>andtreating</a:t>
              </a:r>
              <a:r>
                <a:rPr lang="en-US" dirty="0">
                  <a:solidFill>
                    <a:schemeClr val="bg1"/>
                  </a:solidFill>
                  <a:latin typeface="Montserrat" panose="00000500000000000000" pitchFamily="50" charset="0"/>
                </a:rPr>
                <a:t> driver fatigue</a:t>
              </a:r>
            </a:p>
            <a:p>
              <a:pPr algn="just"/>
              <a:endParaRPr lang="en-US" dirty="0">
                <a:solidFill>
                  <a:schemeClr val="bg1"/>
                </a:solidFill>
                <a:latin typeface="Montserrat" panose="00000500000000000000" pitchFamily="50" charset="0"/>
              </a:endParaRPr>
            </a:p>
            <a:p>
              <a:pPr marL="285750" indent="-285750">
                <a:buFont typeface="Arial" panose="020B0604020202020204" pitchFamily="34" charset="0"/>
                <a:buChar char="•"/>
              </a:pPr>
              <a:r>
                <a:rPr lang="en-US" dirty="0">
                  <a:solidFill>
                    <a:schemeClr val="bg1"/>
                  </a:solidFill>
                  <a:latin typeface="Montserrat" panose="00000500000000000000" pitchFamily="50" charset="0"/>
                </a:rPr>
                <a:t>Fatigued driving is a major cause of road </a:t>
              </a:r>
              <a:r>
                <a:rPr lang="en-US" dirty="0" err="1">
                  <a:solidFill>
                    <a:schemeClr val="bg1"/>
                  </a:solidFill>
                  <a:latin typeface="Montserrat" panose="00000500000000000000" pitchFamily="50" charset="0"/>
                </a:rPr>
                <a:t>accidents.To</a:t>
              </a:r>
              <a:r>
                <a:rPr lang="en-US" dirty="0">
                  <a:solidFill>
                    <a:schemeClr val="bg1"/>
                  </a:solidFill>
                  <a:latin typeface="Montserrat" panose="00000500000000000000" pitchFamily="50" charset="0"/>
                </a:rPr>
                <a:t> avoid potential accidents caused by drivers falling </a:t>
              </a:r>
              <a:r>
                <a:rPr lang="en-US" dirty="0" err="1">
                  <a:solidFill>
                    <a:schemeClr val="bg1"/>
                  </a:solidFill>
                  <a:latin typeface="Montserrat" panose="00000500000000000000" pitchFamily="50" charset="0"/>
                </a:rPr>
                <a:t>asleep,a</a:t>
              </a:r>
              <a:r>
                <a:rPr lang="en-US" dirty="0">
                  <a:solidFill>
                    <a:schemeClr val="bg1"/>
                  </a:solidFill>
                  <a:latin typeface="Montserrat" panose="00000500000000000000" pitchFamily="50" charset="0"/>
                </a:rPr>
                <a:t> great deal of testing has been conducted to develop </a:t>
              </a:r>
              <a:r>
                <a:rPr lang="en-US" dirty="0" err="1">
                  <a:solidFill>
                    <a:schemeClr val="bg1"/>
                  </a:solidFill>
                  <a:latin typeface="Montserrat" panose="00000500000000000000" pitchFamily="50" charset="0"/>
                </a:rPr>
                <a:t>systemsthat</a:t>
              </a:r>
              <a:r>
                <a:rPr lang="en-US" dirty="0">
                  <a:solidFill>
                    <a:schemeClr val="bg1"/>
                  </a:solidFill>
                  <a:latin typeface="Montserrat" panose="00000500000000000000" pitchFamily="50" charset="0"/>
                </a:rPr>
                <a:t> can assess driver tiredness and send out </a:t>
              </a:r>
              <a:r>
                <a:rPr lang="en-US" dirty="0" err="1">
                  <a:solidFill>
                    <a:schemeClr val="bg1"/>
                  </a:solidFill>
                  <a:latin typeface="Montserrat" panose="00000500000000000000" pitchFamily="50" charset="0"/>
                </a:rPr>
                <a:t>alertsbeforehand</a:t>
              </a:r>
              <a:r>
                <a:rPr lang="en-US" dirty="0">
                  <a:solidFill>
                    <a:schemeClr val="bg1"/>
                  </a:solidFill>
                  <a:latin typeface="Montserrat" panose="00000500000000000000" pitchFamily="50" charset="0"/>
                </a:rPr>
                <a:t>.</a:t>
              </a:r>
            </a:p>
          </p:txBody>
        </p:sp>
      </p:grpSp>
    </p:spTree>
    <p:extLst>
      <p:ext uri="{BB962C8B-B14F-4D97-AF65-F5344CB8AC3E}">
        <p14:creationId xmlns:p14="http://schemas.microsoft.com/office/powerpoint/2010/main" val="3472225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fill="hold"/>
                                        <p:tgtEl>
                                          <p:spTgt spid="12"/>
                                        </p:tgtEl>
                                        <p:attrNameLst>
                                          <p:attrName>ppt_x</p:attrName>
                                        </p:attrNameLst>
                                      </p:cBhvr>
                                      <p:tavLst>
                                        <p:tav tm="0">
                                          <p:val>
                                            <p:strVal val="0-#ppt_w/2"/>
                                          </p:val>
                                        </p:tav>
                                        <p:tav tm="100000">
                                          <p:val>
                                            <p:strVal val="#ppt_x"/>
                                          </p:val>
                                        </p:tav>
                                      </p:tavLst>
                                    </p:anim>
                                    <p:anim calcmode="lin" valueType="num">
                                      <p:cBhvr additive="base">
                                        <p:cTn id="14"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627DB4-3FD9-5BF9-E4F9-236211206A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6" name="Group 15">
            <a:extLst>
              <a:ext uri="{FF2B5EF4-FFF2-40B4-BE49-F238E27FC236}">
                <a16:creationId xmlns:a16="http://schemas.microsoft.com/office/drawing/2014/main" id="{B6E34DB4-C13A-DEDE-4E50-48A0E58F8206}"/>
              </a:ext>
            </a:extLst>
          </p:cNvPr>
          <p:cNvGrpSpPr/>
          <p:nvPr/>
        </p:nvGrpSpPr>
        <p:grpSpPr>
          <a:xfrm>
            <a:off x="171450" y="585788"/>
            <a:ext cx="4575211" cy="742950"/>
            <a:chOff x="171450" y="585788"/>
            <a:chExt cx="3357563" cy="742950"/>
          </a:xfrm>
        </p:grpSpPr>
        <p:sp>
          <p:nvSpPr>
            <p:cNvPr id="14" name="Rectangle 13">
              <a:extLst>
                <a:ext uri="{FF2B5EF4-FFF2-40B4-BE49-F238E27FC236}">
                  <a16:creationId xmlns:a16="http://schemas.microsoft.com/office/drawing/2014/main" id="{D76082AF-90F3-A9F3-541F-29313A8ADBDE}"/>
                </a:ext>
              </a:extLst>
            </p:cNvPr>
            <p:cNvSpPr/>
            <p:nvPr/>
          </p:nvSpPr>
          <p:spPr>
            <a:xfrm>
              <a:off x="171450" y="585788"/>
              <a:ext cx="3357563" cy="742950"/>
            </a:xfrm>
            <a:prstGeom prst="rect">
              <a:avLst/>
            </a:prstGeom>
            <a:solidFill>
              <a:srgbClr val="CA63F3">
                <a:alpha val="5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0BF0FB44-D5C1-E67D-A36D-AB05E732B323}"/>
                </a:ext>
              </a:extLst>
            </p:cNvPr>
            <p:cNvSpPr txBox="1"/>
            <p:nvPr/>
          </p:nvSpPr>
          <p:spPr>
            <a:xfrm>
              <a:off x="385762" y="718736"/>
              <a:ext cx="2928938" cy="477054"/>
            </a:xfrm>
            <a:prstGeom prst="rect">
              <a:avLst/>
            </a:prstGeom>
            <a:noFill/>
          </p:spPr>
          <p:txBody>
            <a:bodyPr wrap="square" rtlCol="0">
              <a:spAutoFit/>
            </a:bodyPr>
            <a:lstStyle/>
            <a:p>
              <a:r>
                <a:rPr lang="en-US" sz="2500" b="1" dirty="0">
                  <a:solidFill>
                    <a:schemeClr val="bg1"/>
                  </a:solidFill>
                  <a:latin typeface="Montserrat" panose="00000500000000000000" pitchFamily="50" charset="0"/>
                </a:rPr>
                <a:t>PROBLEM STATEMENT</a:t>
              </a:r>
            </a:p>
          </p:txBody>
        </p:sp>
      </p:grpSp>
      <p:grpSp>
        <p:nvGrpSpPr>
          <p:cNvPr id="19" name="Group 18">
            <a:extLst>
              <a:ext uri="{FF2B5EF4-FFF2-40B4-BE49-F238E27FC236}">
                <a16:creationId xmlns:a16="http://schemas.microsoft.com/office/drawing/2014/main" id="{9CA568D3-591C-846A-8FE7-A59797A531A2}"/>
              </a:ext>
            </a:extLst>
          </p:cNvPr>
          <p:cNvGrpSpPr/>
          <p:nvPr/>
        </p:nvGrpSpPr>
        <p:grpSpPr>
          <a:xfrm>
            <a:off x="171450" y="1643063"/>
            <a:ext cx="6986588" cy="4905374"/>
            <a:chOff x="171450" y="1643063"/>
            <a:chExt cx="6986588" cy="4905374"/>
          </a:xfrm>
        </p:grpSpPr>
        <p:sp>
          <p:nvSpPr>
            <p:cNvPr id="17" name="Rectangle 16">
              <a:extLst>
                <a:ext uri="{FF2B5EF4-FFF2-40B4-BE49-F238E27FC236}">
                  <a16:creationId xmlns:a16="http://schemas.microsoft.com/office/drawing/2014/main" id="{8927B563-814F-E701-740D-EE2AC52E8E66}"/>
                </a:ext>
              </a:extLst>
            </p:cNvPr>
            <p:cNvSpPr/>
            <p:nvPr/>
          </p:nvSpPr>
          <p:spPr>
            <a:xfrm>
              <a:off x="171450" y="1643063"/>
              <a:ext cx="6986588" cy="4886325"/>
            </a:xfrm>
            <a:prstGeom prst="rect">
              <a:avLst/>
            </a:prstGeom>
            <a:solidFill>
              <a:srgbClr val="CA63F3">
                <a:alpha val="6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983B5529-CE97-C15F-8A11-60415F3362DA}"/>
                </a:ext>
              </a:extLst>
            </p:cNvPr>
            <p:cNvSpPr txBox="1"/>
            <p:nvPr/>
          </p:nvSpPr>
          <p:spPr>
            <a:xfrm>
              <a:off x="250031" y="1716345"/>
              <a:ext cx="6557963" cy="4832092"/>
            </a:xfrm>
            <a:prstGeom prst="rect">
              <a:avLst/>
            </a:prstGeom>
            <a:noFill/>
          </p:spPr>
          <p:txBody>
            <a:bodyPr wrap="square" rtlCol="0">
              <a:spAutoFit/>
            </a:bodyPr>
            <a:lstStyle/>
            <a:p>
              <a:pPr marL="342900" indent="-342900" algn="just">
                <a:buFont typeface="Arial" panose="020B0604020202020204" pitchFamily="34" charset="0"/>
                <a:buChar char="•"/>
              </a:pPr>
              <a:r>
                <a:rPr lang="en-US" dirty="0">
                  <a:solidFill>
                    <a:schemeClr val="bg1"/>
                  </a:solidFill>
                  <a:latin typeface="Montserrat" panose="00000500000000000000" pitchFamily="50" charset="0"/>
                  <a:cs typeface="Mongolian Baiti" panose="03000500000000000000" pitchFamily="66" charset="0"/>
                </a:rPr>
                <a:t>The Drowsy driving is a major cause of road accidents globally, necessitating an effective solution to monitor and alert drivers in real-time. This project aims to develop a drowsiness detection system using IoT technologies, combining sensors like cameras, wearables, and vehicle-based sensors to gather data on the driver's condition and behavior</a:t>
              </a:r>
              <a:r>
                <a:rPr lang="en-US" sz="2000" dirty="0">
                  <a:solidFill>
                    <a:schemeClr val="bg1"/>
                  </a:solidFill>
                  <a:latin typeface="Montserrat" panose="00000500000000000000" pitchFamily="50" charset="0"/>
                  <a:cs typeface="Mongolian Baiti" panose="03000500000000000000" pitchFamily="66" charset="0"/>
                </a:rPr>
                <a:t>.</a:t>
              </a:r>
            </a:p>
            <a:p>
              <a:pPr marL="342900" indent="-342900" algn="just">
                <a:buFont typeface="Arial" panose="020B0604020202020204" pitchFamily="34" charset="0"/>
                <a:buChar char="•"/>
              </a:pPr>
              <a:endParaRPr lang="en-US" dirty="0">
                <a:solidFill>
                  <a:schemeClr val="bg1"/>
                </a:solidFill>
                <a:latin typeface="Montserrat" panose="00000500000000000000" pitchFamily="50" charset="0"/>
                <a:cs typeface="Mongolian Baiti" panose="03000500000000000000" pitchFamily="66" charset="0"/>
              </a:endParaRPr>
            </a:p>
            <a:p>
              <a:pPr marL="342900" indent="-342900" algn="just">
                <a:buFont typeface="Arial" panose="020B0604020202020204" pitchFamily="34" charset="0"/>
                <a:buChar char="•"/>
              </a:pPr>
              <a:r>
                <a:rPr lang="en-US" dirty="0">
                  <a:solidFill>
                    <a:schemeClr val="bg1"/>
                  </a:solidFill>
                  <a:latin typeface="Montserrat" panose="00000500000000000000" pitchFamily="50" charset="0"/>
                </a:rPr>
                <a:t>The system will employ machine learning algorithms to analyze this data and detect signs of drowsiness accurately. Integrated with IoT platforms, the system will ensure secure data transmission and real-time processing, providing immediate visual, auditory, and haptic alerts to the driver, and potentially notifying emergency contacts if necessary.</a:t>
              </a:r>
            </a:p>
          </p:txBody>
        </p:sp>
      </p:grpSp>
    </p:spTree>
    <p:extLst>
      <p:ext uri="{BB962C8B-B14F-4D97-AF65-F5344CB8AC3E}">
        <p14:creationId xmlns:p14="http://schemas.microsoft.com/office/powerpoint/2010/main" val="452089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cBhvr additive="base">
                                        <p:cTn id="13" dur="500" fill="hold"/>
                                        <p:tgtEl>
                                          <p:spTgt spid="19"/>
                                        </p:tgtEl>
                                        <p:attrNameLst>
                                          <p:attrName>ppt_x</p:attrName>
                                        </p:attrNameLst>
                                      </p:cBhvr>
                                      <p:tavLst>
                                        <p:tav tm="0">
                                          <p:val>
                                            <p:strVal val="0-#ppt_w/2"/>
                                          </p:val>
                                        </p:tav>
                                        <p:tav tm="100000">
                                          <p:val>
                                            <p:strVal val="#ppt_x"/>
                                          </p:val>
                                        </p:tav>
                                      </p:tavLst>
                                    </p:anim>
                                    <p:anim calcmode="lin" valueType="num">
                                      <p:cBhvr additive="base">
                                        <p:cTn id="14"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70010"/>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B6E34DB4-C13A-DEDE-4E50-48A0E58F8206}"/>
              </a:ext>
            </a:extLst>
          </p:cNvPr>
          <p:cNvGrpSpPr/>
          <p:nvPr/>
        </p:nvGrpSpPr>
        <p:grpSpPr>
          <a:xfrm>
            <a:off x="4947998" y="444729"/>
            <a:ext cx="6986588" cy="742950"/>
            <a:chOff x="171450" y="585788"/>
            <a:chExt cx="3357563" cy="742950"/>
          </a:xfrm>
        </p:grpSpPr>
        <p:sp>
          <p:nvSpPr>
            <p:cNvPr id="14" name="Rectangle 13">
              <a:extLst>
                <a:ext uri="{FF2B5EF4-FFF2-40B4-BE49-F238E27FC236}">
                  <a16:creationId xmlns:a16="http://schemas.microsoft.com/office/drawing/2014/main" id="{D76082AF-90F3-A9F3-541F-29313A8ADBDE}"/>
                </a:ext>
              </a:extLst>
            </p:cNvPr>
            <p:cNvSpPr/>
            <p:nvPr/>
          </p:nvSpPr>
          <p:spPr>
            <a:xfrm>
              <a:off x="171450" y="585788"/>
              <a:ext cx="3357563" cy="742950"/>
            </a:xfrm>
            <a:prstGeom prst="rect">
              <a:avLst/>
            </a:prstGeom>
            <a:solidFill>
              <a:srgbClr val="8422DA">
                <a:alpha val="4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0BF0FB44-D5C1-E67D-A36D-AB05E732B323}"/>
                </a:ext>
              </a:extLst>
            </p:cNvPr>
            <p:cNvSpPr txBox="1"/>
            <p:nvPr/>
          </p:nvSpPr>
          <p:spPr>
            <a:xfrm>
              <a:off x="385762" y="718736"/>
              <a:ext cx="2928938" cy="477054"/>
            </a:xfrm>
            <a:prstGeom prst="rect">
              <a:avLst/>
            </a:prstGeom>
            <a:noFill/>
          </p:spPr>
          <p:txBody>
            <a:bodyPr wrap="square" rtlCol="0">
              <a:spAutoFit/>
            </a:bodyPr>
            <a:lstStyle/>
            <a:p>
              <a:r>
                <a:rPr lang="en-US" sz="2500" b="1" dirty="0">
                  <a:solidFill>
                    <a:schemeClr val="bg1"/>
                  </a:solidFill>
                  <a:latin typeface="Montserrat" panose="00000500000000000000" pitchFamily="50" charset="0"/>
                </a:rPr>
                <a:t>PROJECT DESCRIPTION</a:t>
              </a:r>
            </a:p>
          </p:txBody>
        </p:sp>
      </p:grpSp>
      <p:grpSp>
        <p:nvGrpSpPr>
          <p:cNvPr id="19" name="Group 18">
            <a:extLst>
              <a:ext uri="{FF2B5EF4-FFF2-40B4-BE49-F238E27FC236}">
                <a16:creationId xmlns:a16="http://schemas.microsoft.com/office/drawing/2014/main" id="{9CA568D3-591C-846A-8FE7-A59797A531A2}"/>
              </a:ext>
            </a:extLst>
          </p:cNvPr>
          <p:cNvGrpSpPr/>
          <p:nvPr/>
        </p:nvGrpSpPr>
        <p:grpSpPr>
          <a:xfrm>
            <a:off x="4993481" y="1657350"/>
            <a:ext cx="6986588" cy="4905374"/>
            <a:chOff x="35719" y="1628775"/>
            <a:chExt cx="6986588" cy="4905374"/>
          </a:xfrm>
        </p:grpSpPr>
        <p:sp>
          <p:nvSpPr>
            <p:cNvPr id="17" name="Rectangle 16">
              <a:extLst>
                <a:ext uri="{FF2B5EF4-FFF2-40B4-BE49-F238E27FC236}">
                  <a16:creationId xmlns:a16="http://schemas.microsoft.com/office/drawing/2014/main" id="{8927B563-814F-E701-740D-EE2AC52E8E66}"/>
                </a:ext>
              </a:extLst>
            </p:cNvPr>
            <p:cNvSpPr/>
            <p:nvPr/>
          </p:nvSpPr>
          <p:spPr>
            <a:xfrm>
              <a:off x="35719" y="1628775"/>
              <a:ext cx="6986588" cy="4886325"/>
            </a:xfrm>
            <a:prstGeom prst="rect">
              <a:avLst/>
            </a:prstGeom>
            <a:solidFill>
              <a:srgbClr val="8422DA">
                <a:alpha val="5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983B5529-CE97-C15F-8A11-60415F3362DA}"/>
                </a:ext>
              </a:extLst>
            </p:cNvPr>
            <p:cNvSpPr txBox="1"/>
            <p:nvPr/>
          </p:nvSpPr>
          <p:spPr>
            <a:xfrm>
              <a:off x="68818" y="1825168"/>
              <a:ext cx="6557963" cy="4708981"/>
            </a:xfrm>
            <a:prstGeom prst="rect">
              <a:avLst/>
            </a:prstGeom>
            <a:noFill/>
          </p:spPr>
          <p:txBody>
            <a:bodyPr wrap="square" rtlCol="0">
              <a:spAutoFit/>
            </a:bodyPr>
            <a:lstStyle/>
            <a:p>
              <a:pPr marL="342900" indent="-342900">
                <a:buFont typeface="Arial" panose="020B0604020202020204" pitchFamily="34" charset="0"/>
                <a:buChar char="•"/>
              </a:pPr>
              <a:r>
                <a:rPr lang="en-US" sz="2000" dirty="0">
                  <a:solidFill>
                    <a:schemeClr val="bg1"/>
                  </a:solidFill>
                  <a:latin typeface="Montserrat" panose="00000500000000000000" pitchFamily="50" charset="0"/>
                  <a:cs typeface="Mongolian Baiti" panose="03000500000000000000" pitchFamily="66" charset="0"/>
                </a:rPr>
                <a:t>Drowsy driving remains a significant global concern, posing a grave threat to road safety with its association to numerous accidents. Detecting and treating driver fatigue properly is still difficult, despite extensive awareness campaigns.</a:t>
              </a:r>
            </a:p>
            <a:p>
              <a:endParaRPr lang="en-US" sz="2000" dirty="0">
                <a:solidFill>
                  <a:schemeClr val="bg1"/>
                </a:solidFill>
                <a:latin typeface="Montserrat" panose="00000500000000000000" pitchFamily="50" charset="0"/>
                <a:cs typeface="Mongolian Baiti" panose="03000500000000000000" pitchFamily="66" charset="0"/>
              </a:endParaRPr>
            </a:p>
            <a:p>
              <a:pPr marL="342900" indent="-342900">
                <a:buFont typeface="Arial" panose="020B0604020202020204" pitchFamily="34" charset="0"/>
                <a:buChar char="•"/>
              </a:pPr>
              <a:r>
                <a:rPr lang="en-US" sz="2000" dirty="0">
                  <a:solidFill>
                    <a:schemeClr val="bg1"/>
                  </a:solidFill>
                  <a:latin typeface="Montserrat" panose="00000500000000000000" pitchFamily="50" charset="0"/>
                  <a:cs typeface="Mongolian Baiti" panose="03000500000000000000" pitchFamily="66" charset="0"/>
                </a:rPr>
                <a:t>Current solutions frequently fall short because they are difficult to use, unreliable, or ineffectual. The lack of complete systems designed with drivers of automobiles in mind exacerbates the problem. Therefore, it's critical to develop a cutting-edge and effective drowsiness detection system specifically for drivers.</a:t>
              </a:r>
            </a:p>
          </p:txBody>
        </p:sp>
      </p:grpSp>
      <p:pic>
        <p:nvPicPr>
          <p:cNvPr id="3" name="Picture 2">
            <a:extLst>
              <a:ext uri="{FF2B5EF4-FFF2-40B4-BE49-F238E27FC236}">
                <a16:creationId xmlns:a16="http://schemas.microsoft.com/office/drawing/2014/main" id="{D22362F0-C492-D141-3500-2EE6B47FCE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30" y="0"/>
            <a:ext cx="4695338" cy="6858000"/>
          </a:xfrm>
          <a:prstGeom prst="rect">
            <a:avLst/>
          </a:prstGeom>
        </p:spPr>
      </p:pic>
    </p:spTree>
    <p:extLst>
      <p:ext uri="{BB962C8B-B14F-4D97-AF65-F5344CB8AC3E}">
        <p14:creationId xmlns:p14="http://schemas.microsoft.com/office/powerpoint/2010/main" val="4098228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1+#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cBhvr additive="base">
                                        <p:cTn id="13" dur="500" fill="hold"/>
                                        <p:tgtEl>
                                          <p:spTgt spid="19"/>
                                        </p:tgtEl>
                                        <p:attrNameLst>
                                          <p:attrName>ppt_x</p:attrName>
                                        </p:attrNameLst>
                                      </p:cBhvr>
                                      <p:tavLst>
                                        <p:tav tm="0">
                                          <p:val>
                                            <p:strVal val="1+#ppt_w/2"/>
                                          </p:val>
                                        </p:tav>
                                        <p:tav tm="100000">
                                          <p:val>
                                            <p:strVal val="#ppt_x"/>
                                          </p:val>
                                        </p:tav>
                                      </p:tavLst>
                                    </p:anim>
                                    <p:anim calcmode="lin" valueType="num">
                                      <p:cBhvr additive="base">
                                        <p:cTn id="14"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70010"/>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B6E34DB4-C13A-DEDE-4E50-48A0E58F8206}"/>
              </a:ext>
            </a:extLst>
          </p:cNvPr>
          <p:cNvGrpSpPr/>
          <p:nvPr/>
        </p:nvGrpSpPr>
        <p:grpSpPr>
          <a:xfrm>
            <a:off x="281319" y="2859536"/>
            <a:ext cx="5306682" cy="742950"/>
            <a:chOff x="-2081529" y="455384"/>
            <a:chExt cx="3357563" cy="742950"/>
          </a:xfrm>
        </p:grpSpPr>
        <p:sp>
          <p:nvSpPr>
            <p:cNvPr id="14" name="Rectangle 13">
              <a:extLst>
                <a:ext uri="{FF2B5EF4-FFF2-40B4-BE49-F238E27FC236}">
                  <a16:creationId xmlns:a16="http://schemas.microsoft.com/office/drawing/2014/main" id="{D76082AF-90F3-A9F3-541F-29313A8ADBDE}"/>
                </a:ext>
              </a:extLst>
            </p:cNvPr>
            <p:cNvSpPr/>
            <p:nvPr/>
          </p:nvSpPr>
          <p:spPr>
            <a:xfrm>
              <a:off x="-2081529" y="455384"/>
              <a:ext cx="3357563" cy="742950"/>
            </a:xfrm>
            <a:prstGeom prst="rect">
              <a:avLst/>
            </a:prstGeom>
            <a:solidFill>
              <a:srgbClr val="8422DA">
                <a:alpha val="4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0BF0FB44-D5C1-E67D-A36D-AB05E732B323}"/>
                </a:ext>
              </a:extLst>
            </p:cNvPr>
            <p:cNvSpPr txBox="1"/>
            <p:nvPr/>
          </p:nvSpPr>
          <p:spPr>
            <a:xfrm>
              <a:off x="-1968166" y="606328"/>
              <a:ext cx="2928938" cy="477054"/>
            </a:xfrm>
            <a:prstGeom prst="rect">
              <a:avLst/>
            </a:prstGeom>
            <a:noFill/>
          </p:spPr>
          <p:txBody>
            <a:bodyPr wrap="square" rtlCol="0">
              <a:spAutoFit/>
            </a:bodyPr>
            <a:lstStyle/>
            <a:p>
              <a:r>
                <a:rPr lang="en-US" sz="2500" b="1" dirty="0">
                  <a:solidFill>
                    <a:schemeClr val="bg1"/>
                  </a:solidFill>
                  <a:latin typeface="Montserrat" panose="00000500000000000000" pitchFamily="50" charset="0"/>
                </a:rPr>
                <a:t>SYSTEM ARCHITECTURE</a:t>
              </a:r>
            </a:p>
          </p:txBody>
        </p:sp>
      </p:grpSp>
      <p:pic>
        <p:nvPicPr>
          <p:cNvPr id="3" name="Picture 2">
            <a:extLst>
              <a:ext uri="{FF2B5EF4-FFF2-40B4-BE49-F238E27FC236}">
                <a16:creationId xmlns:a16="http://schemas.microsoft.com/office/drawing/2014/main" id="{3FDB8A26-87A6-F31E-07D4-98C0F5AFA3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76817" y="657546"/>
            <a:ext cx="5854691" cy="5414481"/>
          </a:xfrm>
          <a:prstGeom prst="rect">
            <a:avLst/>
          </a:prstGeom>
        </p:spPr>
      </p:pic>
    </p:spTree>
    <p:extLst>
      <p:ext uri="{BB962C8B-B14F-4D97-AF65-F5344CB8AC3E}">
        <p14:creationId xmlns:p14="http://schemas.microsoft.com/office/powerpoint/2010/main" val="2754290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1+#ppt_w/2"/>
                                          </p:val>
                                        </p:tav>
                                        <p:tav tm="100000">
                                          <p:val>
                                            <p:strVal val="#ppt_x"/>
                                          </p:val>
                                        </p:tav>
                                      </p:tavLst>
                                    </p:anim>
                                    <p:anim calcmode="lin" valueType="num">
                                      <p:cBhvr additive="base">
                                        <p:cTn id="14"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70010"/>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B6E34DB4-C13A-DEDE-4E50-48A0E58F8206}"/>
              </a:ext>
            </a:extLst>
          </p:cNvPr>
          <p:cNvGrpSpPr/>
          <p:nvPr/>
        </p:nvGrpSpPr>
        <p:grpSpPr>
          <a:xfrm>
            <a:off x="223261" y="319536"/>
            <a:ext cx="3321324" cy="742950"/>
            <a:chOff x="-2081529" y="455384"/>
            <a:chExt cx="3357563" cy="742950"/>
          </a:xfrm>
        </p:grpSpPr>
        <p:sp>
          <p:nvSpPr>
            <p:cNvPr id="14" name="Rectangle 13">
              <a:extLst>
                <a:ext uri="{FF2B5EF4-FFF2-40B4-BE49-F238E27FC236}">
                  <a16:creationId xmlns:a16="http://schemas.microsoft.com/office/drawing/2014/main" id="{D76082AF-90F3-A9F3-541F-29313A8ADBDE}"/>
                </a:ext>
              </a:extLst>
            </p:cNvPr>
            <p:cNvSpPr/>
            <p:nvPr/>
          </p:nvSpPr>
          <p:spPr>
            <a:xfrm>
              <a:off x="-2081529" y="455384"/>
              <a:ext cx="3357563" cy="742950"/>
            </a:xfrm>
            <a:prstGeom prst="rect">
              <a:avLst/>
            </a:prstGeom>
            <a:solidFill>
              <a:srgbClr val="8422DA">
                <a:alpha val="4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0BF0FB44-D5C1-E67D-A36D-AB05E732B323}"/>
                </a:ext>
              </a:extLst>
            </p:cNvPr>
            <p:cNvSpPr txBox="1"/>
            <p:nvPr/>
          </p:nvSpPr>
          <p:spPr>
            <a:xfrm>
              <a:off x="-1968166" y="606328"/>
              <a:ext cx="2928938" cy="477054"/>
            </a:xfrm>
            <a:prstGeom prst="rect">
              <a:avLst/>
            </a:prstGeom>
            <a:noFill/>
          </p:spPr>
          <p:txBody>
            <a:bodyPr wrap="square" rtlCol="0">
              <a:spAutoFit/>
            </a:bodyPr>
            <a:lstStyle/>
            <a:p>
              <a:r>
                <a:rPr lang="en-US" sz="2500" b="1" dirty="0">
                  <a:solidFill>
                    <a:schemeClr val="bg1"/>
                  </a:solidFill>
                  <a:latin typeface="Montserrat" panose="00000500000000000000" pitchFamily="50" charset="0"/>
                </a:rPr>
                <a:t>METHODOLOGY</a:t>
              </a:r>
            </a:p>
          </p:txBody>
        </p:sp>
      </p:grpSp>
      <p:grpSp>
        <p:nvGrpSpPr>
          <p:cNvPr id="7" name="Group 6">
            <a:extLst>
              <a:ext uri="{FF2B5EF4-FFF2-40B4-BE49-F238E27FC236}">
                <a16:creationId xmlns:a16="http://schemas.microsoft.com/office/drawing/2014/main" id="{67875BEC-F7F4-4B3C-167E-2D7A6532BF5B}"/>
              </a:ext>
            </a:extLst>
          </p:cNvPr>
          <p:cNvGrpSpPr/>
          <p:nvPr/>
        </p:nvGrpSpPr>
        <p:grpSpPr>
          <a:xfrm>
            <a:off x="223260" y="1483198"/>
            <a:ext cx="6133997" cy="4952983"/>
            <a:chOff x="223260" y="1483198"/>
            <a:chExt cx="6133997" cy="4952983"/>
          </a:xfrm>
        </p:grpSpPr>
        <p:sp>
          <p:nvSpPr>
            <p:cNvPr id="3" name="Rectangle 2">
              <a:extLst>
                <a:ext uri="{FF2B5EF4-FFF2-40B4-BE49-F238E27FC236}">
                  <a16:creationId xmlns:a16="http://schemas.microsoft.com/office/drawing/2014/main" id="{8FE1C2BB-B819-916E-48CA-546EA6482CFD}"/>
                </a:ext>
              </a:extLst>
            </p:cNvPr>
            <p:cNvSpPr/>
            <p:nvPr/>
          </p:nvSpPr>
          <p:spPr>
            <a:xfrm>
              <a:off x="223260" y="1483198"/>
              <a:ext cx="6133997" cy="4886325"/>
            </a:xfrm>
            <a:prstGeom prst="rect">
              <a:avLst/>
            </a:prstGeom>
            <a:solidFill>
              <a:srgbClr val="8422DA">
                <a:alpha val="5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BE6A8934-5F4C-FEA1-DF78-095C8D520A19}"/>
                </a:ext>
              </a:extLst>
            </p:cNvPr>
            <p:cNvSpPr txBox="1"/>
            <p:nvPr/>
          </p:nvSpPr>
          <p:spPr>
            <a:xfrm>
              <a:off x="223260" y="1727200"/>
              <a:ext cx="6003369" cy="4708981"/>
            </a:xfrm>
            <a:prstGeom prst="rect">
              <a:avLst/>
            </a:prstGeom>
            <a:noFill/>
          </p:spPr>
          <p:txBody>
            <a:bodyPr wrap="square" rtlCol="0">
              <a:spAutoFit/>
            </a:bodyPr>
            <a:lstStyle/>
            <a:p>
              <a:pPr marL="342900" indent="-342900">
                <a:buFont typeface="Arial" panose="020B0604020202020204" pitchFamily="34" charset="0"/>
                <a:buChar char="•"/>
              </a:pPr>
              <a:r>
                <a:rPr lang="en-US" sz="2000" dirty="0">
                  <a:solidFill>
                    <a:schemeClr val="bg1"/>
                  </a:solidFill>
                  <a:latin typeface="Montserrat" panose="00000500000000000000" pitchFamily="50" charset="0"/>
                </a:rPr>
                <a:t>The methodology for developing the drowsiness detection system using IoT involves several key steps: initially, extensive research will be conducted to identify the most effective sensors and algorithms for detecting driver drowsiness.</a:t>
              </a:r>
            </a:p>
            <a:p>
              <a:endParaRPr lang="en-US" sz="2000" dirty="0">
                <a:solidFill>
                  <a:schemeClr val="bg1"/>
                </a:solidFill>
                <a:latin typeface="Montserrat" panose="00000500000000000000" pitchFamily="50" charset="0"/>
              </a:endParaRPr>
            </a:p>
            <a:p>
              <a:pPr marL="342900" indent="-342900">
                <a:buFont typeface="Arial" panose="020B0604020202020204" pitchFamily="34" charset="0"/>
                <a:buChar char="•"/>
              </a:pPr>
              <a:r>
                <a:rPr lang="en-US" sz="2000" dirty="0">
                  <a:solidFill>
                    <a:schemeClr val="bg1"/>
                  </a:solidFill>
                  <a:latin typeface="Montserrat" panose="00000500000000000000" pitchFamily="50" charset="0"/>
                </a:rPr>
                <a:t>Following this, the system architecture will be designed, and appropriate hardware components will be selected. In the prototype development phase, sensors will be integrated with an IoT platform to collect and process data, and initial algorithms for drowsiness detection will be implemented. </a:t>
              </a:r>
            </a:p>
          </p:txBody>
        </p:sp>
      </p:grpSp>
      <p:pic>
        <p:nvPicPr>
          <p:cNvPr id="2" name="Picture 1">
            <a:extLst>
              <a:ext uri="{FF2B5EF4-FFF2-40B4-BE49-F238E27FC236}">
                <a16:creationId xmlns:a16="http://schemas.microsoft.com/office/drawing/2014/main" id="{508D2E14-1580-253A-4802-101EC83377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9880" y="78581"/>
            <a:ext cx="5360670" cy="6700838"/>
          </a:xfrm>
          <a:prstGeom prst="rect">
            <a:avLst/>
          </a:prstGeom>
        </p:spPr>
      </p:pic>
    </p:spTree>
    <p:extLst>
      <p:ext uri="{BB962C8B-B14F-4D97-AF65-F5344CB8AC3E}">
        <p14:creationId xmlns:p14="http://schemas.microsoft.com/office/powerpoint/2010/main" val="787159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0-#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200"/>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B6E34DB4-C13A-DEDE-4E50-48A0E58F8206}"/>
              </a:ext>
            </a:extLst>
          </p:cNvPr>
          <p:cNvGrpSpPr/>
          <p:nvPr/>
        </p:nvGrpSpPr>
        <p:grpSpPr>
          <a:xfrm>
            <a:off x="171449" y="585788"/>
            <a:ext cx="7408064" cy="742950"/>
            <a:chOff x="171450" y="585788"/>
            <a:chExt cx="3853101" cy="742950"/>
          </a:xfrm>
        </p:grpSpPr>
        <p:sp>
          <p:nvSpPr>
            <p:cNvPr id="14" name="Rectangle 13">
              <a:extLst>
                <a:ext uri="{FF2B5EF4-FFF2-40B4-BE49-F238E27FC236}">
                  <a16:creationId xmlns:a16="http://schemas.microsoft.com/office/drawing/2014/main" id="{D76082AF-90F3-A9F3-541F-29313A8ADBDE}"/>
                </a:ext>
              </a:extLst>
            </p:cNvPr>
            <p:cNvSpPr/>
            <p:nvPr/>
          </p:nvSpPr>
          <p:spPr>
            <a:xfrm>
              <a:off x="171450" y="585788"/>
              <a:ext cx="3357563" cy="742950"/>
            </a:xfrm>
            <a:prstGeom prst="rect">
              <a:avLst/>
            </a:prstGeom>
            <a:solidFill>
              <a:srgbClr val="204482">
                <a:alpha val="4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0BF0FB44-D5C1-E67D-A36D-AB05E732B323}"/>
                </a:ext>
              </a:extLst>
            </p:cNvPr>
            <p:cNvSpPr txBox="1"/>
            <p:nvPr/>
          </p:nvSpPr>
          <p:spPr>
            <a:xfrm>
              <a:off x="1095613" y="718736"/>
              <a:ext cx="2928938" cy="477054"/>
            </a:xfrm>
            <a:prstGeom prst="rect">
              <a:avLst/>
            </a:prstGeom>
            <a:noFill/>
          </p:spPr>
          <p:txBody>
            <a:bodyPr wrap="square" rtlCol="0">
              <a:spAutoFit/>
            </a:bodyPr>
            <a:lstStyle/>
            <a:p>
              <a:r>
                <a:rPr lang="en-US" sz="2500" b="1" dirty="0">
                  <a:solidFill>
                    <a:schemeClr val="bg1"/>
                  </a:solidFill>
                  <a:latin typeface="Montserrat" panose="00000500000000000000" pitchFamily="50" charset="0"/>
                </a:rPr>
                <a:t>CONCLUSION</a:t>
              </a:r>
            </a:p>
          </p:txBody>
        </p:sp>
      </p:grpSp>
      <p:grpSp>
        <p:nvGrpSpPr>
          <p:cNvPr id="19" name="Group 18">
            <a:extLst>
              <a:ext uri="{FF2B5EF4-FFF2-40B4-BE49-F238E27FC236}">
                <a16:creationId xmlns:a16="http://schemas.microsoft.com/office/drawing/2014/main" id="{9CA568D3-591C-846A-8FE7-A59797A531A2}"/>
              </a:ext>
            </a:extLst>
          </p:cNvPr>
          <p:cNvGrpSpPr/>
          <p:nvPr/>
        </p:nvGrpSpPr>
        <p:grpSpPr>
          <a:xfrm>
            <a:off x="35719" y="1628775"/>
            <a:ext cx="6986588" cy="4886325"/>
            <a:chOff x="35719" y="1628775"/>
            <a:chExt cx="6986588" cy="4886325"/>
          </a:xfrm>
        </p:grpSpPr>
        <p:sp>
          <p:nvSpPr>
            <p:cNvPr id="17" name="Rectangle 16">
              <a:extLst>
                <a:ext uri="{FF2B5EF4-FFF2-40B4-BE49-F238E27FC236}">
                  <a16:creationId xmlns:a16="http://schemas.microsoft.com/office/drawing/2014/main" id="{8927B563-814F-E701-740D-EE2AC52E8E66}"/>
                </a:ext>
              </a:extLst>
            </p:cNvPr>
            <p:cNvSpPr/>
            <p:nvPr/>
          </p:nvSpPr>
          <p:spPr>
            <a:xfrm>
              <a:off x="35719" y="1628775"/>
              <a:ext cx="6986588" cy="4886325"/>
            </a:xfrm>
            <a:prstGeom prst="rect">
              <a:avLst/>
            </a:prstGeom>
            <a:solidFill>
              <a:srgbClr val="204482">
                <a:alpha val="57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983B5529-CE97-C15F-8A11-60415F3362DA}"/>
                </a:ext>
              </a:extLst>
            </p:cNvPr>
            <p:cNvSpPr txBox="1"/>
            <p:nvPr/>
          </p:nvSpPr>
          <p:spPr>
            <a:xfrm>
              <a:off x="68818" y="1825168"/>
              <a:ext cx="6557963" cy="4431983"/>
            </a:xfrm>
            <a:prstGeom prst="rect">
              <a:avLst/>
            </a:prstGeom>
            <a:noFill/>
          </p:spPr>
          <p:txBody>
            <a:bodyPr wrap="square" rtlCol="0">
              <a:spAutoFit/>
            </a:bodyPr>
            <a:lstStyle/>
            <a:p>
              <a:pPr marL="342900" indent="-342900">
                <a:buFont typeface="Arial" panose="020B0604020202020204" pitchFamily="34" charset="0"/>
                <a:buChar char="•"/>
              </a:pPr>
              <a:r>
                <a:rPr lang="en-US" sz="2000" dirty="0">
                  <a:solidFill>
                    <a:schemeClr val="bg1"/>
                  </a:solidFill>
                  <a:latin typeface="Montserrat" panose="00000500000000000000" pitchFamily="50" charset="0"/>
                  <a:cs typeface="Mongolian Baiti" panose="03000500000000000000" pitchFamily="66" charset="0"/>
                </a:rPr>
                <a:t>In conclusion, the implementation of a real-time drowsiness detection system and methodology for drivers is the primary goal of this project. In the past, methods for identifying driver weariness have included psychological and vehicle-based evaluations</a:t>
              </a:r>
            </a:p>
            <a:p>
              <a:endParaRPr lang="en-US" sz="2000" dirty="0">
                <a:solidFill>
                  <a:schemeClr val="bg1"/>
                </a:solidFill>
                <a:latin typeface="Montserrat" panose="00000500000000000000" pitchFamily="50" charset="0"/>
                <a:cs typeface="Mongolian Baiti" panose="03000500000000000000" pitchFamily="66" charset="0"/>
              </a:endParaRPr>
            </a:p>
            <a:p>
              <a:pPr marL="342900" indent="-342900">
                <a:buFont typeface="Arial" panose="020B0604020202020204" pitchFamily="34" charset="0"/>
                <a:buChar char="•"/>
              </a:pPr>
              <a:r>
                <a:rPr lang="en-US" sz="2000" dirty="0">
                  <a:solidFill>
                    <a:schemeClr val="bg1"/>
                  </a:solidFill>
                  <a:latin typeface="Montserrat" panose="00000500000000000000" pitchFamily="50" charset="0"/>
                  <a:cs typeface="Mongolian Baiti" panose="03000500000000000000" pitchFamily="66" charset="0"/>
                </a:rPr>
                <a:t>which may be quite invasive and frequently depend on the physical features of the surrounding area. Unlike these traditional approaches, our suggested solution uses a non-intrusive method to assess the driver's fatigue state.</a:t>
              </a:r>
            </a:p>
            <a:p>
              <a:pPr marL="342900" indent="-342900">
                <a:buFont typeface="Arial" panose="020B0604020202020204" pitchFamily="34" charset="0"/>
                <a:buChar char="•"/>
              </a:pPr>
              <a:endParaRPr lang="en-US" sz="2200" dirty="0">
                <a:solidFill>
                  <a:schemeClr val="bg1"/>
                </a:solidFill>
                <a:latin typeface="Montserrat" panose="00000500000000000000" pitchFamily="50" charset="0"/>
                <a:cs typeface="Mongolian Baiti" panose="03000500000000000000" pitchFamily="66" charset="0"/>
              </a:endParaRPr>
            </a:p>
          </p:txBody>
        </p:sp>
      </p:grpSp>
      <p:pic>
        <p:nvPicPr>
          <p:cNvPr id="4" name="Picture 3">
            <a:extLst>
              <a:ext uri="{FF2B5EF4-FFF2-40B4-BE49-F238E27FC236}">
                <a16:creationId xmlns:a16="http://schemas.microsoft.com/office/drawing/2014/main" id="{74F82914-FE19-99B4-CB1B-A27B904870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9880" y="78581"/>
            <a:ext cx="5360670" cy="6700838"/>
          </a:xfrm>
          <a:prstGeom prst="rect">
            <a:avLst/>
          </a:prstGeom>
        </p:spPr>
      </p:pic>
    </p:spTree>
    <p:extLst>
      <p:ext uri="{BB962C8B-B14F-4D97-AF65-F5344CB8AC3E}">
        <p14:creationId xmlns:p14="http://schemas.microsoft.com/office/powerpoint/2010/main" val="354322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cBhvr additive="base">
                                        <p:cTn id="13" dur="500" fill="hold"/>
                                        <p:tgtEl>
                                          <p:spTgt spid="19"/>
                                        </p:tgtEl>
                                        <p:attrNameLst>
                                          <p:attrName>ppt_x</p:attrName>
                                        </p:attrNameLst>
                                      </p:cBhvr>
                                      <p:tavLst>
                                        <p:tav tm="0">
                                          <p:val>
                                            <p:strVal val="0-#ppt_w/2"/>
                                          </p:val>
                                        </p:tav>
                                        <p:tav tm="100000">
                                          <p:val>
                                            <p:strVal val="#ppt_x"/>
                                          </p:val>
                                        </p:tav>
                                      </p:tavLst>
                                    </p:anim>
                                    <p:anim calcmode="lin" valueType="num">
                                      <p:cBhvr additive="base">
                                        <p:cTn id="14"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356</TotalTime>
  <Words>917</Words>
  <Application>Microsoft Office PowerPoint</Application>
  <PresentationFormat>Widescreen</PresentationFormat>
  <Paragraphs>40</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Karthick S</dc:creator>
  <cp:lastModifiedBy>Karthick S</cp:lastModifiedBy>
  <cp:revision>3</cp:revision>
  <dcterms:created xsi:type="dcterms:W3CDTF">2024-05-19T13:16:29Z</dcterms:created>
  <dcterms:modified xsi:type="dcterms:W3CDTF">2024-05-25T03:11:57Z</dcterms:modified>
</cp:coreProperties>
</file>

<file path=docProps/thumbnail.jpeg>
</file>